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13" r:id="rId3"/>
    <p:sldId id="314" r:id="rId4"/>
    <p:sldId id="263" r:id="rId5"/>
    <p:sldId id="257" r:id="rId6"/>
    <p:sldId id="264" r:id="rId7"/>
    <p:sldId id="258" r:id="rId8"/>
    <p:sldId id="259" r:id="rId9"/>
    <p:sldId id="260" r:id="rId10"/>
    <p:sldId id="261" r:id="rId11"/>
    <p:sldId id="262" r:id="rId12"/>
    <p:sldId id="265" r:id="rId13"/>
    <p:sldId id="266" r:id="rId14"/>
    <p:sldId id="267" r:id="rId15"/>
    <p:sldId id="270" r:id="rId16"/>
    <p:sldId id="307" r:id="rId17"/>
    <p:sldId id="269" r:id="rId18"/>
    <p:sldId id="271" r:id="rId19"/>
    <p:sldId id="272" r:id="rId20"/>
    <p:sldId id="287" r:id="rId21"/>
    <p:sldId id="295" r:id="rId22"/>
    <p:sldId id="288" r:id="rId23"/>
    <p:sldId id="280" r:id="rId24"/>
    <p:sldId id="308" r:id="rId25"/>
    <p:sldId id="293" r:id="rId26"/>
    <p:sldId id="278" r:id="rId27"/>
    <p:sldId id="279" r:id="rId28"/>
    <p:sldId id="282" r:id="rId29"/>
    <p:sldId id="286" r:id="rId30"/>
    <p:sldId id="283" r:id="rId31"/>
    <p:sldId id="285" r:id="rId32"/>
    <p:sldId id="289" r:id="rId33"/>
    <p:sldId id="281" r:id="rId34"/>
    <p:sldId id="290" r:id="rId35"/>
    <p:sldId id="291" r:id="rId36"/>
    <p:sldId id="292" r:id="rId37"/>
    <p:sldId id="311" r:id="rId38"/>
    <p:sldId id="301" r:id="rId39"/>
    <p:sldId id="302" r:id="rId40"/>
    <p:sldId id="304" r:id="rId41"/>
    <p:sldId id="312" r:id="rId42"/>
    <p:sldId id="305" r:id="rId4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59" d="100"/>
          <a:sy n="59" d="100"/>
        </p:scale>
        <p:origin x="9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'grafiekB1 AROP'!$T$26</c:f>
              <c:strCache>
                <c:ptCount val="1"/>
                <c:pt idx="0">
                  <c:v>Totaal</c:v>
                </c:pt>
              </c:strCache>
            </c:strRef>
          </c:tx>
          <c:spPr>
            <a:ln w="25400" cap="rnd">
              <a:solidFill>
                <a:schemeClr val="tx1"/>
              </a:solidFill>
              <a:round/>
            </a:ln>
            <a:effectLst/>
          </c:spPr>
          <c:marker>
            <c:symbol val="none"/>
          </c:marker>
          <c:cat>
            <c:numRef>
              <c:f>'grafiekB1 AROP'!$U$25:$AM$25</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6">
                  <c:v>2019</c:v>
                </c:pt>
                <c:pt idx="17">
                  <c:v>2020</c:v>
                </c:pt>
                <c:pt idx="18">
                  <c:v>2021</c:v>
                </c:pt>
              </c:numCache>
            </c:numRef>
          </c:cat>
          <c:val>
            <c:numRef>
              <c:f>'grafiekB1 AROP'!$U$26:$AM$26</c:f>
              <c:numCache>
                <c:formatCode>0.0%</c:formatCode>
                <c:ptCount val="19"/>
                <c:pt idx="0">
                  <c:v>0.14300000000000002</c:v>
                </c:pt>
                <c:pt idx="1">
                  <c:v>0.14800000000000002</c:v>
                </c:pt>
                <c:pt idx="2">
                  <c:v>0.14699999999999999</c:v>
                </c:pt>
                <c:pt idx="3">
                  <c:v>0.152</c:v>
                </c:pt>
                <c:pt idx="4">
                  <c:v>0.14699999999999999</c:v>
                </c:pt>
                <c:pt idx="5">
                  <c:v>0.14599999999999999</c:v>
                </c:pt>
                <c:pt idx="6">
                  <c:v>0.14599999999999999</c:v>
                </c:pt>
                <c:pt idx="7">
                  <c:v>0.153</c:v>
                </c:pt>
                <c:pt idx="8">
                  <c:v>0.153</c:v>
                </c:pt>
                <c:pt idx="9">
                  <c:v>0.151</c:v>
                </c:pt>
                <c:pt idx="10">
                  <c:v>0.155</c:v>
                </c:pt>
                <c:pt idx="11">
                  <c:v>0.14899999999999999</c:v>
                </c:pt>
                <c:pt idx="12">
                  <c:v>0.155</c:v>
                </c:pt>
                <c:pt idx="13">
                  <c:v>0.159</c:v>
                </c:pt>
                <c:pt idx="14">
                  <c:v>0.16399999999999998</c:v>
                </c:pt>
                <c:pt idx="16">
                  <c:v>0.14800000000000002</c:v>
                </c:pt>
                <c:pt idx="17">
                  <c:v>0.14099999999999999</c:v>
                </c:pt>
                <c:pt idx="18">
                  <c:v>0.127</c:v>
                </c:pt>
              </c:numCache>
            </c:numRef>
          </c:val>
          <c:smooth val="0"/>
          <c:extLst>
            <c:ext xmlns:c16="http://schemas.microsoft.com/office/drawing/2014/chart" uri="{C3380CC4-5D6E-409C-BE32-E72D297353CC}">
              <c16:uniqueId val="{00000000-0228-4AA0-AABF-6BF12EF7546D}"/>
            </c:ext>
          </c:extLst>
        </c:ser>
        <c:ser>
          <c:idx val="1"/>
          <c:order val="1"/>
          <c:tx>
            <c:strRef>
              <c:f>'grafiekB1 AROP'!$T$27</c:f>
              <c:strCache>
                <c:ptCount val="1"/>
                <c:pt idx="0">
                  <c:v>&lt;6 jaar</c:v>
                </c:pt>
              </c:strCache>
            </c:strRef>
          </c:tx>
          <c:spPr>
            <a:ln w="25400" cap="rnd">
              <a:solidFill>
                <a:schemeClr val="accent6"/>
              </a:solidFill>
              <a:prstDash val="sysDot"/>
              <a:round/>
            </a:ln>
            <a:effectLst/>
          </c:spPr>
          <c:marker>
            <c:symbol val="none"/>
          </c:marker>
          <c:cat>
            <c:numRef>
              <c:f>'grafiekB1 AROP'!$U$25:$AM$25</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6">
                  <c:v>2019</c:v>
                </c:pt>
                <c:pt idx="17">
                  <c:v>2020</c:v>
                </c:pt>
                <c:pt idx="18">
                  <c:v>2021</c:v>
                </c:pt>
              </c:numCache>
            </c:numRef>
          </c:cat>
          <c:val>
            <c:numRef>
              <c:f>'grafiekB1 AROP'!$U$27:$AM$27</c:f>
              <c:numCache>
                <c:formatCode>0.0%</c:formatCode>
                <c:ptCount val="19"/>
                <c:pt idx="0">
                  <c:v>0.16699999999999998</c:v>
                </c:pt>
                <c:pt idx="1">
                  <c:v>0.20199999999999999</c:v>
                </c:pt>
                <c:pt idx="2">
                  <c:v>0.14599999999999999</c:v>
                </c:pt>
                <c:pt idx="3">
                  <c:v>0.184</c:v>
                </c:pt>
                <c:pt idx="4">
                  <c:v>0.17100000000000001</c:v>
                </c:pt>
                <c:pt idx="5">
                  <c:v>0.185</c:v>
                </c:pt>
                <c:pt idx="6">
                  <c:v>0.218</c:v>
                </c:pt>
                <c:pt idx="7">
                  <c:v>0.217</c:v>
                </c:pt>
                <c:pt idx="8">
                  <c:v>0.182</c:v>
                </c:pt>
                <c:pt idx="9">
                  <c:v>0.17600000000000002</c:v>
                </c:pt>
                <c:pt idx="10">
                  <c:v>0.188</c:v>
                </c:pt>
                <c:pt idx="11">
                  <c:v>0.16399999999999998</c:v>
                </c:pt>
                <c:pt idx="12">
                  <c:v>0.16600000000000001</c:v>
                </c:pt>
                <c:pt idx="13">
                  <c:v>0.19399999999999998</c:v>
                </c:pt>
                <c:pt idx="14">
                  <c:v>0.20199999999999999</c:v>
                </c:pt>
                <c:pt idx="16">
                  <c:v>0.18600000000000003</c:v>
                </c:pt>
                <c:pt idx="17">
                  <c:v>0.15</c:v>
                </c:pt>
                <c:pt idx="18">
                  <c:v>0.14199999999999999</c:v>
                </c:pt>
              </c:numCache>
            </c:numRef>
          </c:val>
          <c:smooth val="0"/>
          <c:extLst>
            <c:ext xmlns:c16="http://schemas.microsoft.com/office/drawing/2014/chart" uri="{C3380CC4-5D6E-409C-BE32-E72D297353CC}">
              <c16:uniqueId val="{00000001-0228-4AA0-AABF-6BF12EF7546D}"/>
            </c:ext>
          </c:extLst>
        </c:ser>
        <c:ser>
          <c:idx val="2"/>
          <c:order val="2"/>
          <c:tx>
            <c:strRef>
              <c:f>'grafiekB1 AROP'!$T$28</c:f>
              <c:strCache>
                <c:ptCount val="1"/>
                <c:pt idx="0">
                  <c:v>6-11 jaar</c:v>
                </c:pt>
              </c:strCache>
            </c:strRef>
          </c:tx>
          <c:spPr>
            <a:ln w="25400" cap="rnd">
              <a:solidFill>
                <a:schemeClr val="accent6"/>
              </a:solidFill>
              <a:prstDash val="sysDash"/>
              <a:round/>
            </a:ln>
            <a:effectLst/>
          </c:spPr>
          <c:marker>
            <c:symbol val="none"/>
          </c:marker>
          <c:cat>
            <c:numRef>
              <c:f>'grafiekB1 AROP'!$U$25:$AM$25</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6">
                  <c:v>2019</c:v>
                </c:pt>
                <c:pt idx="17">
                  <c:v>2020</c:v>
                </c:pt>
                <c:pt idx="18">
                  <c:v>2021</c:v>
                </c:pt>
              </c:numCache>
            </c:numRef>
          </c:cat>
          <c:val>
            <c:numRef>
              <c:f>'grafiekB1 AROP'!$U$28:$AM$28</c:f>
              <c:numCache>
                <c:formatCode>0.0%</c:formatCode>
                <c:ptCount val="19"/>
                <c:pt idx="0">
                  <c:v>0.15</c:v>
                </c:pt>
                <c:pt idx="1">
                  <c:v>0.153</c:v>
                </c:pt>
                <c:pt idx="2">
                  <c:v>0.152</c:v>
                </c:pt>
                <c:pt idx="3">
                  <c:v>0.14499999999999999</c:v>
                </c:pt>
                <c:pt idx="4">
                  <c:v>0.14499999999999999</c:v>
                </c:pt>
                <c:pt idx="5">
                  <c:v>0.156</c:v>
                </c:pt>
                <c:pt idx="6">
                  <c:v>0.16800000000000001</c:v>
                </c:pt>
                <c:pt idx="7">
                  <c:v>0.16699999999999998</c:v>
                </c:pt>
                <c:pt idx="8">
                  <c:v>0.156</c:v>
                </c:pt>
                <c:pt idx="9">
                  <c:v>0.14899999999999999</c:v>
                </c:pt>
                <c:pt idx="10">
                  <c:v>0.16200000000000001</c:v>
                </c:pt>
                <c:pt idx="11">
                  <c:v>0.17800000000000002</c:v>
                </c:pt>
                <c:pt idx="12">
                  <c:v>0.16899999999999998</c:v>
                </c:pt>
                <c:pt idx="13">
                  <c:v>0.16399999999999998</c:v>
                </c:pt>
                <c:pt idx="14">
                  <c:v>0.184</c:v>
                </c:pt>
                <c:pt idx="16">
                  <c:v>0.193</c:v>
                </c:pt>
                <c:pt idx="17">
                  <c:v>0.13699999999999998</c:v>
                </c:pt>
                <c:pt idx="18">
                  <c:v>0.15</c:v>
                </c:pt>
              </c:numCache>
            </c:numRef>
          </c:val>
          <c:smooth val="0"/>
          <c:extLst>
            <c:ext xmlns:c16="http://schemas.microsoft.com/office/drawing/2014/chart" uri="{C3380CC4-5D6E-409C-BE32-E72D297353CC}">
              <c16:uniqueId val="{00000002-0228-4AA0-AABF-6BF12EF7546D}"/>
            </c:ext>
          </c:extLst>
        </c:ser>
        <c:ser>
          <c:idx val="3"/>
          <c:order val="3"/>
          <c:tx>
            <c:strRef>
              <c:f>'grafiekB1 AROP'!$T$29</c:f>
              <c:strCache>
                <c:ptCount val="1"/>
                <c:pt idx="0">
                  <c:v>12-17 jaar</c:v>
                </c:pt>
              </c:strCache>
            </c:strRef>
          </c:tx>
          <c:spPr>
            <a:ln w="25400" cap="rnd">
              <a:solidFill>
                <a:schemeClr val="accent6"/>
              </a:solidFill>
              <a:prstDash val="lgDash"/>
              <a:round/>
            </a:ln>
            <a:effectLst/>
          </c:spPr>
          <c:marker>
            <c:symbol val="none"/>
          </c:marker>
          <c:cat>
            <c:numRef>
              <c:f>'grafiekB1 AROP'!$U$25:$AM$25</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6">
                  <c:v>2019</c:v>
                </c:pt>
                <c:pt idx="17">
                  <c:v>2020</c:v>
                </c:pt>
                <c:pt idx="18">
                  <c:v>2021</c:v>
                </c:pt>
              </c:numCache>
            </c:numRef>
          </c:cat>
          <c:val>
            <c:numRef>
              <c:f>'grafiekB1 AROP'!$U$29:$AM$29</c:f>
              <c:numCache>
                <c:formatCode>0.0%</c:formatCode>
                <c:ptCount val="19"/>
                <c:pt idx="0">
                  <c:v>0.16</c:v>
                </c:pt>
                <c:pt idx="1">
                  <c:v>0.18600000000000003</c:v>
                </c:pt>
                <c:pt idx="2">
                  <c:v>0.16200000000000001</c:v>
                </c:pt>
                <c:pt idx="3">
                  <c:v>0.17800000000000002</c:v>
                </c:pt>
                <c:pt idx="4">
                  <c:v>0.19500000000000001</c:v>
                </c:pt>
                <c:pt idx="5">
                  <c:v>0.156</c:v>
                </c:pt>
                <c:pt idx="6">
                  <c:v>0.157</c:v>
                </c:pt>
                <c:pt idx="7">
                  <c:v>0.17</c:v>
                </c:pt>
                <c:pt idx="8">
                  <c:v>0.17800000000000002</c:v>
                </c:pt>
                <c:pt idx="9">
                  <c:v>0.187</c:v>
                </c:pt>
                <c:pt idx="10">
                  <c:v>0.21899999999999997</c:v>
                </c:pt>
                <c:pt idx="11">
                  <c:v>0.20100000000000001</c:v>
                </c:pt>
                <c:pt idx="12">
                  <c:v>0.193</c:v>
                </c:pt>
                <c:pt idx="13">
                  <c:v>0.19500000000000001</c:v>
                </c:pt>
                <c:pt idx="14">
                  <c:v>0.218</c:v>
                </c:pt>
                <c:pt idx="16">
                  <c:v>0.188</c:v>
                </c:pt>
                <c:pt idx="17">
                  <c:v>0.185</c:v>
                </c:pt>
                <c:pt idx="18">
                  <c:v>0.16</c:v>
                </c:pt>
              </c:numCache>
            </c:numRef>
          </c:val>
          <c:smooth val="0"/>
          <c:extLst>
            <c:ext xmlns:c16="http://schemas.microsoft.com/office/drawing/2014/chart" uri="{C3380CC4-5D6E-409C-BE32-E72D297353CC}">
              <c16:uniqueId val="{00000003-0228-4AA0-AABF-6BF12EF7546D}"/>
            </c:ext>
          </c:extLst>
        </c:ser>
        <c:dLbls>
          <c:showLegendKey val="0"/>
          <c:showVal val="0"/>
          <c:showCatName val="0"/>
          <c:showSerName val="0"/>
          <c:showPercent val="0"/>
          <c:showBubbleSize val="0"/>
        </c:dLbls>
        <c:smooth val="0"/>
        <c:axId val="285563103"/>
        <c:axId val="285563519"/>
      </c:lineChart>
      <c:catAx>
        <c:axId val="285563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285563519"/>
        <c:crosses val="autoZero"/>
        <c:auto val="1"/>
        <c:lblAlgn val="ctr"/>
        <c:lblOffset val="100"/>
        <c:noMultiLvlLbl val="0"/>
      </c:catAx>
      <c:valAx>
        <c:axId val="285563519"/>
        <c:scaling>
          <c:orientation val="minMax"/>
          <c:max val="0.30000000000000004"/>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285563103"/>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579FFF-0363-4D28-94E9-1E2BE1F1BD2F}"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831D8DBC-BCEB-4CD7-9743-CDF46CC4F169}">
      <dgm:prSet/>
      <dgm:spPr/>
      <dgm:t>
        <a:bodyPr/>
        <a:lstStyle/>
        <a:p>
          <a:r>
            <a:rPr lang="nl-BE"/>
            <a:t>Plicht en noodzaak </a:t>
          </a:r>
          <a:endParaRPr lang="en-US"/>
        </a:p>
      </dgm:t>
    </dgm:pt>
    <dgm:pt modelId="{57AC4BDF-5F04-426F-8259-93FDA33924A4}" type="parTrans" cxnId="{45653C0F-EAAC-43F4-91FE-C6ED9D22CC9F}">
      <dgm:prSet/>
      <dgm:spPr/>
      <dgm:t>
        <a:bodyPr/>
        <a:lstStyle/>
        <a:p>
          <a:endParaRPr lang="en-US"/>
        </a:p>
      </dgm:t>
    </dgm:pt>
    <dgm:pt modelId="{9BF7025C-2DF2-4953-8C2E-5E0659FE1442}" type="sibTrans" cxnId="{45653C0F-EAAC-43F4-91FE-C6ED9D22CC9F}">
      <dgm:prSet/>
      <dgm:spPr/>
      <dgm:t>
        <a:bodyPr/>
        <a:lstStyle/>
        <a:p>
          <a:endParaRPr lang="en-US"/>
        </a:p>
      </dgm:t>
    </dgm:pt>
    <dgm:pt modelId="{1B8A6AC7-9A93-4B76-9C72-0D61FD13818D}">
      <dgm:prSet/>
      <dgm:spPr/>
      <dgm:t>
        <a:bodyPr/>
        <a:lstStyle/>
        <a:p>
          <a:r>
            <a:rPr lang="nl-BE"/>
            <a:t>Waar staan we ?</a:t>
          </a:r>
          <a:endParaRPr lang="en-US"/>
        </a:p>
      </dgm:t>
    </dgm:pt>
    <dgm:pt modelId="{12F51E4E-6916-46E4-B8FA-379F458E225B}" type="parTrans" cxnId="{BD4BA3E9-0A35-4F74-9A1D-60FEEE2387F3}">
      <dgm:prSet/>
      <dgm:spPr/>
      <dgm:t>
        <a:bodyPr/>
        <a:lstStyle/>
        <a:p>
          <a:endParaRPr lang="en-US"/>
        </a:p>
      </dgm:t>
    </dgm:pt>
    <dgm:pt modelId="{BE2D6199-0836-4179-A8A8-5B1A24EDE987}" type="sibTrans" cxnId="{BD4BA3E9-0A35-4F74-9A1D-60FEEE2387F3}">
      <dgm:prSet/>
      <dgm:spPr/>
      <dgm:t>
        <a:bodyPr/>
        <a:lstStyle/>
        <a:p>
          <a:endParaRPr lang="en-US"/>
        </a:p>
      </dgm:t>
    </dgm:pt>
    <dgm:pt modelId="{6DAA7001-5F92-4BA4-B81A-EB90492EC6A3}">
      <dgm:prSet/>
      <dgm:spPr/>
      <dgm:t>
        <a:bodyPr/>
        <a:lstStyle/>
        <a:p>
          <a:r>
            <a:rPr lang="nl-BE"/>
            <a:t>De vele ecologische, economische en sociale vervlechtingen</a:t>
          </a:r>
          <a:endParaRPr lang="en-US"/>
        </a:p>
      </dgm:t>
    </dgm:pt>
    <dgm:pt modelId="{1DDF21C9-E779-4452-AD9C-95E433E47FBB}" type="parTrans" cxnId="{D9702B46-2413-4ED5-86F5-07255A166C74}">
      <dgm:prSet/>
      <dgm:spPr/>
      <dgm:t>
        <a:bodyPr/>
        <a:lstStyle/>
        <a:p>
          <a:endParaRPr lang="en-US"/>
        </a:p>
      </dgm:t>
    </dgm:pt>
    <dgm:pt modelId="{247A384D-C48E-4A14-A831-B7425E35A554}" type="sibTrans" cxnId="{D9702B46-2413-4ED5-86F5-07255A166C74}">
      <dgm:prSet/>
      <dgm:spPr/>
      <dgm:t>
        <a:bodyPr/>
        <a:lstStyle/>
        <a:p>
          <a:endParaRPr lang="en-US"/>
        </a:p>
      </dgm:t>
    </dgm:pt>
    <dgm:pt modelId="{2D65C2C8-1619-44A7-80E7-B8A4695A1514}">
      <dgm:prSet/>
      <dgm:spPr/>
      <dgm:t>
        <a:bodyPr/>
        <a:lstStyle/>
        <a:p>
          <a:r>
            <a:rPr lang="nl-BE"/>
            <a:t>Vier strategische lijnen </a:t>
          </a:r>
          <a:endParaRPr lang="en-US"/>
        </a:p>
      </dgm:t>
    </dgm:pt>
    <dgm:pt modelId="{F7A67627-559D-403A-B96B-3D0475EA05D8}" type="parTrans" cxnId="{69AF662E-729E-4FC1-B544-65DF57C43B63}">
      <dgm:prSet/>
      <dgm:spPr/>
      <dgm:t>
        <a:bodyPr/>
        <a:lstStyle/>
        <a:p>
          <a:endParaRPr lang="en-US"/>
        </a:p>
      </dgm:t>
    </dgm:pt>
    <dgm:pt modelId="{32D2AA4A-848C-4CE7-BEB7-915699A175E9}" type="sibTrans" cxnId="{69AF662E-729E-4FC1-B544-65DF57C43B63}">
      <dgm:prSet/>
      <dgm:spPr/>
      <dgm:t>
        <a:bodyPr/>
        <a:lstStyle/>
        <a:p>
          <a:endParaRPr lang="en-US"/>
        </a:p>
      </dgm:t>
    </dgm:pt>
    <dgm:pt modelId="{5CCD3E19-B06A-4358-9DBA-E47310CC48C0}">
      <dgm:prSet/>
      <dgm:spPr/>
      <dgm:t>
        <a:bodyPr/>
        <a:lstStyle/>
        <a:p>
          <a:r>
            <a:rPr lang="nl-BE"/>
            <a:t>Vijf randvoorwaarden </a:t>
          </a:r>
          <a:endParaRPr lang="en-US"/>
        </a:p>
      </dgm:t>
    </dgm:pt>
    <dgm:pt modelId="{5F028DF5-4654-4F17-B570-F2A5C4331353}" type="parTrans" cxnId="{9C6ECD1E-35BD-48C9-BD47-A320E2CAD9FD}">
      <dgm:prSet/>
      <dgm:spPr/>
      <dgm:t>
        <a:bodyPr/>
        <a:lstStyle/>
        <a:p>
          <a:endParaRPr lang="en-US"/>
        </a:p>
      </dgm:t>
    </dgm:pt>
    <dgm:pt modelId="{25280F4B-876A-47FB-A037-07B3C3E5B707}" type="sibTrans" cxnId="{9C6ECD1E-35BD-48C9-BD47-A320E2CAD9FD}">
      <dgm:prSet/>
      <dgm:spPr/>
      <dgm:t>
        <a:bodyPr/>
        <a:lstStyle/>
        <a:p>
          <a:endParaRPr lang="en-US"/>
        </a:p>
      </dgm:t>
    </dgm:pt>
    <dgm:pt modelId="{1E2B9788-12D8-46C8-B5E8-16B06D5C9217}">
      <dgm:prSet/>
      <dgm:spPr/>
      <dgm:t>
        <a:bodyPr/>
        <a:lstStyle/>
        <a:p>
          <a:r>
            <a:rPr lang="nl-BE"/>
            <a:t>Besluit </a:t>
          </a:r>
          <a:endParaRPr lang="en-US"/>
        </a:p>
      </dgm:t>
    </dgm:pt>
    <dgm:pt modelId="{7DE2EBA9-36BA-4D38-957B-4A2B990F7649}" type="parTrans" cxnId="{76233A8D-5DFB-40F7-A2ED-6C0A08853B63}">
      <dgm:prSet/>
      <dgm:spPr/>
      <dgm:t>
        <a:bodyPr/>
        <a:lstStyle/>
        <a:p>
          <a:endParaRPr lang="en-US"/>
        </a:p>
      </dgm:t>
    </dgm:pt>
    <dgm:pt modelId="{89E6A200-9088-49FE-A212-0F54D14BC2EB}" type="sibTrans" cxnId="{76233A8D-5DFB-40F7-A2ED-6C0A08853B63}">
      <dgm:prSet/>
      <dgm:spPr/>
      <dgm:t>
        <a:bodyPr/>
        <a:lstStyle/>
        <a:p>
          <a:endParaRPr lang="en-US"/>
        </a:p>
      </dgm:t>
    </dgm:pt>
    <dgm:pt modelId="{0E5E3F34-6B92-4BFC-A9AF-F88C059BA915}" type="pres">
      <dgm:prSet presAssocID="{D1579FFF-0363-4D28-94E9-1E2BE1F1BD2F}" presName="vert0" presStyleCnt="0">
        <dgm:presLayoutVars>
          <dgm:dir/>
          <dgm:animOne val="branch"/>
          <dgm:animLvl val="lvl"/>
        </dgm:presLayoutVars>
      </dgm:prSet>
      <dgm:spPr/>
    </dgm:pt>
    <dgm:pt modelId="{FE17570E-B42F-4D68-873D-248F368B1B28}" type="pres">
      <dgm:prSet presAssocID="{831D8DBC-BCEB-4CD7-9743-CDF46CC4F169}" presName="thickLine" presStyleLbl="alignNode1" presStyleIdx="0" presStyleCnt="6"/>
      <dgm:spPr/>
    </dgm:pt>
    <dgm:pt modelId="{2B80E50D-67D0-4B12-8BF7-9C253D4CA8E3}" type="pres">
      <dgm:prSet presAssocID="{831D8DBC-BCEB-4CD7-9743-CDF46CC4F169}" presName="horz1" presStyleCnt="0"/>
      <dgm:spPr/>
    </dgm:pt>
    <dgm:pt modelId="{DFB3AE3B-5BF2-4705-9BBA-97D538A0A3BF}" type="pres">
      <dgm:prSet presAssocID="{831D8DBC-BCEB-4CD7-9743-CDF46CC4F169}" presName="tx1" presStyleLbl="revTx" presStyleIdx="0" presStyleCnt="6"/>
      <dgm:spPr/>
    </dgm:pt>
    <dgm:pt modelId="{F10E7397-0FF8-4A67-987C-EA9F301474B4}" type="pres">
      <dgm:prSet presAssocID="{831D8DBC-BCEB-4CD7-9743-CDF46CC4F169}" presName="vert1" presStyleCnt="0"/>
      <dgm:spPr/>
    </dgm:pt>
    <dgm:pt modelId="{CD5EBD6F-DA64-4158-836C-8ED1BB0056C4}" type="pres">
      <dgm:prSet presAssocID="{1B8A6AC7-9A93-4B76-9C72-0D61FD13818D}" presName="thickLine" presStyleLbl="alignNode1" presStyleIdx="1" presStyleCnt="6"/>
      <dgm:spPr/>
    </dgm:pt>
    <dgm:pt modelId="{B85B23A9-D297-47F8-8A81-DA13F8A7280F}" type="pres">
      <dgm:prSet presAssocID="{1B8A6AC7-9A93-4B76-9C72-0D61FD13818D}" presName="horz1" presStyleCnt="0"/>
      <dgm:spPr/>
    </dgm:pt>
    <dgm:pt modelId="{9A656897-9932-4415-AD70-AC92AA9C987A}" type="pres">
      <dgm:prSet presAssocID="{1B8A6AC7-9A93-4B76-9C72-0D61FD13818D}" presName="tx1" presStyleLbl="revTx" presStyleIdx="1" presStyleCnt="6"/>
      <dgm:spPr/>
    </dgm:pt>
    <dgm:pt modelId="{E1030BA9-AB0C-403F-91FE-A22763ED843C}" type="pres">
      <dgm:prSet presAssocID="{1B8A6AC7-9A93-4B76-9C72-0D61FD13818D}" presName="vert1" presStyleCnt="0"/>
      <dgm:spPr/>
    </dgm:pt>
    <dgm:pt modelId="{BFA3F7E6-0258-4AAB-B893-98D5E1B2E3D9}" type="pres">
      <dgm:prSet presAssocID="{6DAA7001-5F92-4BA4-B81A-EB90492EC6A3}" presName="thickLine" presStyleLbl="alignNode1" presStyleIdx="2" presStyleCnt="6"/>
      <dgm:spPr/>
    </dgm:pt>
    <dgm:pt modelId="{79355BA9-80EF-4E25-8D20-BFA9FF4A152D}" type="pres">
      <dgm:prSet presAssocID="{6DAA7001-5F92-4BA4-B81A-EB90492EC6A3}" presName="horz1" presStyleCnt="0"/>
      <dgm:spPr/>
    </dgm:pt>
    <dgm:pt modelId="{2263D3DD-BC54-4164-8109-DCF564D50B0F}" type="pres">
      <dgm:prSet presAssocID="{6DAA7001-5F92-4BA4-B81A-EB90492EC6A3}" presName="tx1" presStyleLbl="revTx" presStyleIdx="2" presStyleCnt="6"/>
      <dgm:spPr/>
    </dgm:pt>
    <dgm:pt modelId="{7E1A3102-2877-4FD3-AB54-7BBEAC7518DE}" type="pres">
      <dgm:prSet presAssocID="{6DAA7001-5F92-4BA4-B81A-EB90492EC6A3}" presName="vert1" presStyleCnt="0"/>
      <dgm:spPr/>
    </dgm:pt>
    <dgm:pt modelId="{09E7E76E-0206-46F2-A518-5999B0CF1D26}" type="pres">
      <dgm:prSet presAssocID="{2D65C2C8-1619-44A7-80E7-B8A4695A1514}" presName="thickLine" presStyleLbl="alignNode1" presStyleIdx="3" presStyleCnt="6"/>
      <dgm:spPr/>
    </dgm:pt>
    <dgm:pt modelId="{FBBF1DD0-4BEA-49B6-9100-E2C5B133A9CC}" type="pres">
      <dgm:prSet presAssocID="{2D65C2C8-1619-44A7-80E7-B8A4695A1514}" presName="horz1" presStyleCnt="0"/>
      <dgm:spPr/>
    </dgm:pt>
    <dgm:pt modelId="{64E56E7F-18E4-4EA8-9DE6-02238633EF26}" type="pres">
      <dgm:prSet presAssocID="{2D65C2C8-1619-44A7-80E7-B8A4695A1514}" presName="tx1" presStyleLbl="revTx" presStyleIdx="3" presStyleCnt="6"/>
      <dgm:spPr/>
    </dgm:pt>
    <dgm:pt modelId="{E9B7656F-3D53-436A-B42F-0CA4CC7EA253}" type="pres">
      <dgm:prSet presAssocID="{2D65C2C8-1619-44A7-80E7-B8A4695A1514}" presName="vert1" presStyleCnt="0"/>
      <dgm:spPr/>
    </dgm:pt>
    <dgm:pt modelId="{18059A6D-0C3A-43BA-987E-BA46CFC7CB7F}" type="pres">
      <dgm:prSet presAssocID="{5CCD3E19-B06A-4358-9DBA-E47310CC48C0}" presName="thickLine" presStyleLbl="alignNode1" presStyleIdx="4" presStyleCnt="6"/>
      <dgm:spPr/>
    </dgm:pt>
    <dgm:pt modelId="{873397BA-72CE-4DB0-A58F-C5CCA1F0543B}" type="pres">
      <dgm:prSet presAssocID="{5CCD3E19-B06A-4358-9DBA-E47310CC48C0}" presName="horz1" presStyleCnt="0"/>
      <dgm:spPr/>
    </dgm:pt>
    <dgm:pt modelId="{A0E9E6CB-E927-4E57-93DA-0D72CE9F09D3}" type="pres">
      <dgm:prSet presAssocID="{5CCD3E19-B06A-4358-9DBA-E47310CC48C0}" presName="tx1" presStyleLbl="revTx" presStyleIdx="4" presStyleCnt="6"/>
      <dgm:spPr/>
    </dgm:pt>
    <dgm:pt modelId="{EEFBE01E-3545-4F23-A479-3E635556EF63}" type="pres">
      <dgm:prSet presAssocID="{5CCD3E19-B06A-4358-9DBA-E47310CC48C0}" presName="vert1" presStyleCnt="0"/>
      <dgm:spPr/>
    </dgm:pt>
    <dgm:pt modelId="{F3E7D718-D3A0-4BB7-9C20-6ADC73631698}" type="pres">
      <dgm:prSet presAssocID="{1E2B9788-12D8-46C8-B5E8-16B06D5C9217}" presName="thickLine" presStyleLbl="alignNode1" presStyleIdx="5" presStyleCnt="6"/>
      <dgm:spPr/>
    </dgm:pt>
    <dgm:pt modelId="{A2EB42BA-1509-42FA-A6FD-EF79FDFB4D41}" type="pres">
      <dgm:prSet presAssocID="{1E2B9788-12D8-46C8-B5E8-16B06D5C9217}" presName="horz1" presStyleCnt="0"/>
      <dgm:spPr/>
    </dgm:pt>
    <dgm:pt modelId="{F6A7AC0B-586A-4081-BD2D-65A12A90BE25}" type="pres">
      <dgm:prSet presAssocID="{1E2B9788-12D8-46C8-B5E8-16B06D5C9217}" presName="tx1" presStyleLbl="revTx" presStyleIdx="5" presStyleCnt="6"/>
      <dgm:spPr/>
    </dgm:pt>
    <dgm:pt modelId="{7BFD8097-BCB1-4934-B0E5-0F1A6DBAECC3}" type="pres">
      <dgm:prSet presAssocID="{1E2B9788-12D8-46C8-B5E8-16B06D5C9217}" presName="vert1" presStyleCnt="0"/>
      <dgm:spPr/>
    </dgm:pt>
  </dgm:ptLst>
  <dgm:cxnLst>
    <dgm:cxn modelId="{08800E0C-7A72-45F4-B191-F55D8ED0B31E}" type="presOf" srcId="{D1579FFF-0363-4D28-94E9-1E2BE1F1BD2F}" destId="{0E5E3F34-6B92-4BFC-A9AF-F88C059BA915}" srcOrd="0" destOrd="0" presId="urn:microsoft.com/office/officeart/2008/layout/LinedList"/>
    <dgm:cxn modelId="{45653C0F-EAAC-43F4-91FE-C6ED9D22CC9F}" srcId="{D1579FFF-0363-4D28-94E9-1E2BE1F1BD2F}" destId="{831D8DBC-BCEB-4CD7-9743-CDF46CC4F169}" srcOrd="0" destOrd="0" parTransId="{57AC4BDF-5F04-426F-8259-93FDA33924A4}" sibTransId="{9BF7025C-2DF2-4953-8C2E-5E0659FE1442}"/>
    <dgm:cxn modelId="{9C6ECD1E-35BD-48C9-BD47-A320E2CAD9FD}" srcId="{D1579FFF-0363-4D28-94E9-1E2BE1F1BD2F}" destId="{5CCD3E19-B06A-4358-9DBA-E47310CC48C0}" srcOrd="4" destOrd="0" parTransId="{5F028DF5-4654-4F17-B570-F2A5C4331353}" sibTransId="{25280F4B-876A-47FB-A037-07B3C3E5B707}"/>
    <dgm:cxn modelId="{69AF662E-729E-4FC1-B544-65DF57C43B63}" srcId="{D1579FFF-0363-4D28-94E9-1E2BE1F1BD2F}" destId="{2D65C2C8-1619-44A7-80E7-B8A4695A1514}" srcOrd="3" destOrd="0" parTransId="{F7A67627-559D-403A-B96B-3D0475EA05D8}" sibTransId="{32D2AA4A-848C-4CE7-BEB7-915699A175E9}"/>
    <dgm:cxn modelId="{9629F32F-0ADE-4495-8D6A-3A45A9721A05}" type="presOf" srcId="{831D8DBC-BCEB-4CD7-9743-CDF46CC4F169}" destId="{DFB3AE3B-5BF2-4705-9BBA-97D538A0A3BF}" srcOrd="0" destOrd="0" presId="urn:microsoft.com/office/officeart/2008/layout/LinedList"/>
    <dgm:cxn modelId="{4FAC6E30-362D-43D0-85AA-9C90074F8258}" type="presOf" srcId="{2D65C2C8-1619-44A7-80E7-B8A4695A1514}" destId="{64E56E7F-18E4-4EA8-9DE6-02238633EF26}" srcOrd="0" destOrd="0" presId="urn:microsoft.com/office/officeart/2008/layout/LinedList"/>
    <dgm:cxn modelId="{D9702B46-2413-4ED5-86F5-07255A166C74}" srcId="{D1579FFF-0363-4D28-94E9-1E2BE1F1BD2F}" destId="{6DAA7001-5F92-4BA4-B81A-EB90492EC6A3}" srcOrd="2" destOrd="0" parTransId="{1DDF21C9-E779-4452-AD9C-95E433E47FBB}" sibTransId="{247A384D-C48E-4A14-A831-B7425E35A554}"/>
    <dgm:cxn modelId="{B9753948-F23C-4FDC-A058-644D3502A22D}" type="presOf" srcId="{5CCD3E19-B06A-4358-9DBA-E47310CC48C0}" destId="{A0E9E6CB-E927-4E57-93DA-0D72CE9F09D3}" srcOrd="0" destOrd="0" presId="urn:microsoft.com/office/officeart/2008/layout/LinedList"/>
    <dgm:cxn modelId="{18A8E37B-7171-4972-99CC-DE27C23E1E89}" type="presOf" srcId="{1B8A6AC7-9A93-4B76-9C72-0D61FD13818D}" destId="{9A656897-9932-4415-AD70-AC92AA9C987A}" srcOrd="0" destOrd="0" presId="urn:microsoft.com/office/officeart/2008/layout/LinedList"/>
    <dgm:cxn modelId="{76233A8D-5DFB-40F7-A2ED-6C0A08853B63}" srcId="{D1579FFF-0363-4D28-94E9-1E2BE1F1BD2F}" destId="{1E2B9788-12D8-46C8-B5E8-16B06D5C9217}" srcOrd="5" destOrd="0" parTransId="{7DE2EBA9-36BA-4D38-957B-4A2B990F7649}" sibTransId="{89E6A200-9088-49FE-A212-0F54D14BC2EB}"/>
    <dgm:cxn modelId="{84DB65B9-4425-4A26-93BD-C89DF946FC70}" type="presOf" srcId="{1E2B9788-12D8-46C8-B5E8-16B06D5C9217}" destId="{F6A7AC0B-586A-4081-BD2D-65A12A90BE25}" srcOrd="0" destOrd="0" presId="urn:microsoft.com/office/officeart/2008/layout/LinedList"/>
    <dgm:cxn modelId="{BD4BA3E9-0A35-4F74-9A1D-60FEEE2387F3}" srcId="{D1579FFF-0363-4D28-94E9-1E2BE1F1BD2F}" destId="{1B8A6AC7-9A93-4B76-9C72-0D61FD13818D}" srcOrd="1" destOrd="0" parTransId="{12F51E4E-6916-46E4-B8FA-379F458E225B}" sibTransId="{BE2D6199-0836-4179-A8A8-5B1A24EDE987}"/>
    <dgm:cxn modelId="{4DDE4BF5-21CD-483E-B885-749D15E397B1}" type="presOf" srcId="{6DAA7001-5F92-4BA4-B81A-EB90492EC6A3}" destId="{2263D3DD-BC54-4164-8109-DCF564D50B0F}" srcOrd="0" destOrd="0" presId="urn:microsoft.com/office/officeart/2008/layout/LinedList"/>
    <dgm:cxn modelId="{CAB6417F-563F-43CE-BBAA-CE694BFAE8A6}" type="presParOf" srcId="{0E5E3F34-6B92-4BFC-A9AF-F88C059BA915}" destId="{FE17570E-B42F-4D68-873D-248F368B1B28}" srcOrd="0" destOrd="0" presId="urn:microsoft.com/office/officeart/2008/layout/LinedList"/>
    <dgm:cxn modelId="{12A3B3CF-83BD-425E-9331-A1363053E7A3}" type="presParOf" srcId="{0E5E3F34-6B92-4BFC-A9AF-F88C059BA915}" destId="{2B80E50D-67D0-4B12-8BF7-9C253D4CA8E3}" srcOrd="1" destOrd="0" presId="urn:microsoft.com/office/officeart/2008/layout/LinedList"/>
    <dgm:cxn modelId="{C48CC936-9CB8-4937-9530-0FBFE620FA4C}" type="presParOf" srcId="{2B80E50D-67D0-4B12-8BF7-9C253D4CA8E3}" destId="{DFB3AE3B-5BF2-4705-9BBA-97D538A0A3BF}" srcOrd="0" destOrd="0" presId="urn:microsoft.com/office/officeart/2008/layout/LinedList"/>
    <dgm:cxn modelId="{B13F387A-D608-4D35-BC2C-192FDBA2030A}" type="presParOf" srcId="{2B80E50D-67D0-4B12-8BF7-9C253D4CA8E3}" destId="{F10E7397-0FF8-4A67-987C-EA9F301474B4}" srcOrd="1" destOrd="0" presId="urn:microsoft.com/office/officeart/2008/layout/LinedList"/>
    <dgm:cxn modelId="{6BEB73BD-CF13-4EAF-B372-2A0B29A6D349}" type="presParOf" srcId="{0E5E3F34-6B92-4BFC-A9AF-F88C059BA915}" destId="{CD5EBD6F-DA64-4158-836C-8ED1BB0056C4}" srcOrd="2" destOrd="0" presId="urn:microsoft.com/office/officeart/2008/layout/LinedList"/>
    <dgm:cxn modelId="{1C7AF42A-35EF-4F50-863A-F13DA7F8C249}" type="presParOf" srcId="{0E5E3F34-6B92-4BFC-A9AF-F88C059BA915}" destId="{B85B23A9-D297-47F8-8A81-DA13F8A7280F}" srcOrd="3" destOrd="0" presId="urn:microsoft.com/office/officeart/2008/layout/LinedList"/>
    <dgm:cxn modelId="{8F86491C-9EBF-49F6-BD1B-76E530D79038}" type="presParOf" srcId="{B85B23A9-D297-47F8-8A81-DA13F8A7280F}" destId="{9A656897-9932-4415-AD70-AC92AA9C987A}" srcOrd="0" destOrd="0" presId="urn:microsoft.com/office/officeart/2008/layout/LinedList"/>
    <dgm:cxn modelId="{7899DD5E-1830-4C7C-B61D-64534A69982E}" type="presParOf" srcId="{B85B23A9-D297-47F8-8A81-DA13F8A7280F}" destId="{E1030BA9-AB0C-403F-91FE-A22763ED843C}" srcOrd="1" destOrd="0" presId="urn:microsoft.com/office/officeart/2008/layout/LinedList"/>
    <dgm:cxn modelId="{3515A939-4702-4044-95E9-6FEE2A55215E}" type="presParOf" srcId="{0E5E3F34-6B92-4BFC-A9AF-F88C059BA915}" destId="{BFA3F7E6-0258-4AAB-B893-98D5E1B2E3D9}" srcOrd="4" destOrd="0" presId="urn:microsoft.com/office/officeart/2008/layout/LinedList"/>
    <dgm:cxn modelId="{7822A3F1-F75C-4E77-9709-BA156A2E37BA}" type="presParOf" srcId="{0E5E3F34-6B92-4BFC-A9AF-F88C059BA915}" destId="{79355BA9-80EF-4E25-8D20-BFA9FF4A152D}" srcOrd="5" destOrd="0" presId="urn:microsoft.com/office/officeart/2008/layout/LinedList"/>
    <dgm:cxn modelId="{3CA49782-2096-4160-9006-915F5B45722C}" type="presParOf" srcId="{79355BA9-80EF-4E25-8D20-BFA9FF4A152D}" destId="{2263D3DD-BC54-4164-8109-DCF564D50B0F}" srcOrd="0" destOrd="0" presId="urn:microsoft.com/office/officeart/2008/layout/LinedList"/>
    <dgm:cxn modelId="{CF3EF3E6-95D3-4791-AB7C-D67097981196}" type="presParOf" srcId="{79355BA9-80EF-4E25-8D20-BFA9FF4A152D}" destId="{7E1A3102-2877-4FD3-AB54-7BBEAC7518DE}" srcOrd="1" destOrd="0" presId="urn:microsoft.com/office/officeart/2008/layout/LinedList"/>
    <dgm:cxn modelId="{D303182D-92C1-4D72-B5E5-528563EFCE3A}" type="presParOf" srcId="{0E5E3F34-6B92-4BFC-A9AF-F88C059BA915}" destId="{09E7E76E-0206-46F2-A518-5999B0CF1D26}" srcOrd="6" destOrd="0" presId="urn:microsoft.com/office/officeart/2008/layout/LinedList"/>
    <dgm:cxn modelId="{6A718A4E-8E16-4277-BB1A-580FA57EEA08}" type="presParOf" srcId="{0E5E3F34-6B92-4BFC-A9AF-F88C059BA915}" destId="{FBBF1DD0-4BEA-49B6-9100-E2C5B133A9CC}" srcOrd="7" destOrd="0" presId="urn:microsoft.com/office/officeart/2008/layout/LinedList"/>
    <dgm:cxn modelId="{68682FAD-0CFE-4D97-BF2E-43D632F2C761}" type="presParOf" srcId="{FBBF1DD0-4BEA-49B6-9100-E2C5B133A9CC}" destId="{64E56E7F-18E4-4EA8-9DE6-02238633EF26}" srcOrd="0" destOrd="0" presId="urn:microsoft.com/office/officeart/2008/layout/LinedList"/>
    <dgm:cxn modelId="{66CFB2EF-1A8D-47E1-AFD1-B862F9DF46A4}" type="presParOf" srcId="{FBBF1DD0-4BEA-49B6-9100-E2C5B133A9CC}" destId="{E9B7656F-3D53-436A-B42F-0CA4CC7EA253}" srcOrd="1" destOrd="0" presId="urn:microsoft.com/office/officeart/2008/layout/LinedList"/>
    <dgm:cxn modelId="{DAA9FE01-252E-4BC7-B013-1F6496DFD082}" type="presParOf" srcId="{0E5E3F34-6B92-4BFC-A9AF-F88C059BA915}" destId="{18059A6D-0C3A-43BA-987E-BA46CFC7CB7F}" srcOrd="8" destOrd="0" presId="urn:microsoft.com/office/officeart/2008/layout/LinedList"/>
    <dgm:cxn modelId="{13B68550-A82A-4D8C-8597-A4E3CBE260B6}" type="presParOf" srcId="{0E5E3F34-6B92-4BFC-A9AF-F88C059BA915}" destId="{873397BA-72CE-4DB0-A58F-C5CCA1F0543B}" srcOrd="9" destOrd="0" presId="urn:microsoft.com/office/officeart/2008/layout/LinedList"/>
    <dgm:cxn modelId="{3D28384A-D7B2-4884-9F42-A16FA8B2FA34}" type="presParOf" srcId="{873397BA-72CE-4DB0-A58F-C5CCA1F0543B}" destId="{A0E9E6CB-E927-4E57-93DA-0D72CE9F09D3}" srcOrd="0" destOrd="0" presId="urn:microsoft.com/office/officeart/2008/layout/LinedList"/>
    <dgm:cxn modelId="{8AD51F2B-DD20-4A6D-9D5E-9C7D9E9EEA33}" type="presParOf" srcId="{873397BA-72CE-4DB0-A58F-C5CCA1F0543B}" destId="{EEFBE01E-3545-4F23-A479-3E635556EF63}" srcOrd="1" destOrd="0" presId="urn:microsoft.com/office/officeart/2008/layout/LinedList"/>
    <dgm:cxn modelId="{961D2C78-B1BE-4485-9DE5-4C63618B4E40}" type="presParOf" srcId="{0E5E3F34-6B92-4BFC-A9AF-F88C059BA915}" destId="{F3E7D718-D3A0-4BB7-9C20-6ADC73631698}" srcOrd="10" destOrd="0" presId="urn:microsoft.com/office/officeart/2008/layout/LinedList"/>
    <dgm:cxn modelId="{923CBA30-9110-4F66-8418-4FDF457B44DC}" type="presParOf" srcId="{0E5E3F34-6B92-4BFC-A9AF-F88C059BA915}" destId="{A2EB42BA-1509-42FA-A6FD-EF79FDFB4D41}" srcOrd="11" destOrd="0" presId="urn:microsoft.com/office/officeart/2008/layout/LinedList"/>
    <dgm:cxn modelId="{6594AD47-C4C0-4269-9644-9285952591EC}" type="presParOf" srcId="{A2EB42BA-1509-42FA-A6FD-EF79FDFB4D41}" destId="{F6A7AC0B-586A-4081-BD2D-65A12A90BE25}" srcOrd="0" destOrd="0" presId="urn:microsoft.com/office/officeart/2008/layout/LinedList"/>
    <dgm:cxn modelId="{87B59C44-E20C-4B17-A082-67919579B083}" type="presParOf" srcId="{A2EB42BA-1509-42FA-A6FD-EF79FDFB4D41}" destId="{7BFD8097-BCB1-4934-B0E5-0F1A6DBAECC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9C4EE0-6929-4FAC-9590-C90A5067DEEA}" type="doc">
      <dgm:prSet loTypeId="urn:microsoft.com/office/officeart/2018/5/layout/IconLeaf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8EC08B1-28EA-4DAA-A283-10AB7565B016}">
      <dgm:prSet/>
      <dgm:spPr/>
      <dgm:t>
        <a:bodyPr/>
        <a:lstStyle/>
        <a:p>
          <a:pPr>
            <a:defRPr cap="all"/>
          </a:pPr>
          <a:r>
            <a:rPr lang="nl-BE"/>
            <a:t>Aan de kostenzijde : de herverdelingscapaciteit van de sociale overheidsuitgaven vergroten</a:t>
          </a:r>
          <a:endParaRPr lang="en-US"/>
        </a:p>
      </dgm:t>
    </dgm:pt>
    <dgm:pt modelId="{1EC22FC2-EABC-41A8-921F-C5221D4BEA1C}" type="parTrans" cxnId="{C662AA32-F45F-4209-9139-812BEABDB6AF}">
      <dgm:prSet/>
      <dgm:spPr/>
      <dgm:t>
        <a:bodyPr/>
        <a:lstStyle/>
        <a:p>
          <a:endParaRPr lang="en-US"/>
        </a:p>
      </dgm:t>
    </dgm:pt>
    <dgm:pt modelId="{22835442-E85E-447A-8F10-56CC24FE3955}" type="sibTrans" cxnId="{C662AA32-F45F-4209-9139-812BEABDB6AF}">
      <dgm:prSet/>
      <dgm:spPr/>
      <dgm:t>
        <a:bodyPr/>
        <a:lstStyle/>
        <a:p>
          <a:endParaRPr lang="en-US"/>
        </a:p>
      </dgm:t>
    </dgm:pt>
    <dgm:pt modelId="{26C836A4-4F69-4D66-A3AD-75D7555236F7}">
      <dgm:prSet/>
      <dgm:spPr/>
      <dgm:t>
        <a:bodyPr/>
        <a:lstStyle/>
        <a:p>
          <a:pPr>
            <a:defRPr cap="all"/>
          </a:pPr>
          <a:r>
            <a:rPr lang="nl-BE"/>
            <a:t>Aan de inkomstenzijde : vermogensbelastingen</a:t>
          </a:r>
          <a:endParaRPr lang="en-US"/>
        </a:p>
      </dgm:t>
    </dgm:pt>
    <dgm:pt modelId="{16FE2701-DD03-4F6B-BC75-971CAB594652}" type="parTrans" cxnId="{90837178-1E3F-4147-BBFF-F3931153DC56}">
      <dgm:prSet/>
      <dgm:spPr/>
      <dgm:t>
        <a:bodyPr/>
        <a:lstStyle/>
        <a:p>
          <a:endParaRPr lang="en-US"/>
        </a:p>
      </dgm:t>
    </dgm:pt>
    <dgm:pt modelId="{8FA7585A-11C2-4DE0-8E8B-6C5E4EDFF154}" type="sibTrans" cxnId="{90837178-1E3F-4147-BBFF-F3931153DC56}">
      <dgm:prSet/>
      <dgm:spPr/>
      <dgm:t>
        <a:bodyPr/>
        <a:lstStyle/>
        <a:p>
          <a:endParaRPr lang="en-US"/>
        </a:p>
      </dgm:t>
    </dgm:pt>
    <dgm:pt modelId="{7E02DB0E-3F73-4B06-B576-F15AA6154E39}">
      <dgm:prSet/>
      <dgm:spPr/>
      <dgm:t>
        <a:bodyPr/>
        <a:lstStyle/>
        <a:p>
          <a:pPr>
            <a:defRPr cap="all"/>
          </a:pPr>
          <a:r>
            <a:rPr lang="nl-BE"/>
            <a:t>Een competitieve economische omgeving  ( level playing field )</a:t>
          </a:r>
          <a:endParaRPr lang="en-US"/>
        </a:p>
      </dgm:t>
    </dgm:pt>
    <dgm:pt modelId="{B4918CC8-E151-413E-B5CC-B5B62B1EEC96}" type="parTrans" cxnId="{EEDB2295-E20D-4B24-9275-4A43927EACA2}">
      <dgm:prSet/>
      <dgm:spPr/>
      <dgm:t>
        <a:bodyPr/>
        <a:lstStyle/>
        <a:p>
          <a:endParaRPr lang="en-US"/>
        </a:p>
      </dgm:t>
    </dgm:pt>
    <dgm:pt modelId="{9A3F7445-D72A-4490-BD36-12B1C3ED1837}" type="sibTrans" cxnId="{EEDB2295-E20D-4B24-9275-4A43927EACA2}">
      <dgm:prSet/>
      <dgm:spPr/>
      <dgm:t>
        <a:bodyPr/>
        <a:lstStyle/>
        <a:p>
          <a:endParaRPr lang="en-US"/>
        </a:p>
      </dgm:t>
    </dgm:pt>
    <dgm:pt modelId="{D3698360-BF1E-468E-82EE-2C045EBBA419}" type="pres">
      <dgm:prSet presAssocID="{199C4EE0-6929-4FAC-9590-C90A5067DEEA}" presName="root" presStyleCnt="0">
        <dgm:presLayoutVars>
          <dgm:dir/>
          <dgm:resizeHandles val="exact"/>
        </dgm:presLayoutVars>
      </dgm:prSet>
      <dgm:spPr/>
    </dgm:pt>
    <dgm:pt modelId="{1AD57EE4-EE0C-4884-98C8-3A23DD116ABC}" type="pres">
      <dgm:prSet presAssocID="{38EC08B1-28EA-4DAA-A283-10AB7565B016}" presName="compNode" presStyleCnt="0"/>
      <dgm:spPr/>
    </dgm:pt>
    <dgm:pt modelId="{F02D19C0-CFB3-4FE9-A7EB-88F097DF356B}" type="pres">
      <dgm:prSet presAssocID="{38EC08B1-28EA-4DAA-A283-10AB7565B016}" presName="iconBgRect" presStyleLbl="bgShp" presStyleIdx="0" presStyleCnt="3"/>
      <dgm:spPr>
        <a:prstGeom prst="round2DiagRect">
          <a:avLst>
            <a:gd name="adj1" fmla="val 29727"/>
            <a:gd name="adj2" fmla="val 0"/>
          </a:avLst>
        </a:prstGeom>
      </dgm:spPr>
    </dgm:pt>
    <dgm:pt modelId="{91C1E35A-1542-4BE1-B2B3-A9009EB0CE56}" type="pres">
      <dgm:prSet presAssocID="{38EC08B1-28EA-4DAA-A283-10AB7565B01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ximaliseren"/>
        </a:ext>
      </dgm:extLst>
    </dgm:pt>
    <dgm:pt modelId="{0FEBA12E-801D-4526-A561-EC408F5554F0}" type="pres">
      <dgm:prSet presAssocID="{38EC08B1-28EA-4DAA-A283-10AB7565B016}" presName="spaceRect" presStyleCnt="0"/>
      <dgm:spPr/>
    </dgm:pt>
    <dgm:pt modelId="{505B9C9D-8892-4815-B39D-CB345F40A4DA}" type="pres">
      <dgm:prSet presAssocID="{38EC08B1-28EA-4DAA-A283-10AB7565B016}" presName="textRect" presStyleLbl="revTx" presStyleIdx="0" presStyleCnt="3">
        <dgm:presLayoutVars>
          <dgm:chMax val="1"/>
          <dgm:chPref val="1"/>
        </dgm:presLayoutVars>
      </dgm:prSet>
      <dgm:spPr/>
    </dgm:pt>
    <dgm:pt modelId="{900ACB80-54F4-4A46-80F7-87FCDCA3AFC1}" type="pres">
      <dgm:prSet presAssocID="{22835442-E85E-447A-8F10-56CC24FE3955}" presName="sibTrans" presStyleCnt="0"/>
      <dgm:spPr/>
    </dgm:pt>
    <dgm:pt modelId="{E5DEAE51-9274-4233-A9B0-F36E3F10AC2D}" type="pres">
      <dgm:prSet presAssocID="{26C836A4-4F69-4D66-A3AD-75D7555236F7}" presName="compNode" presStyleCnt="0"/>
      <dgm:spPr/>
    </dgm:pt>
    <dgm:pt modelId="{13309624-96BF-447F-B37C-EBD21CF71C86}" type="pres">
      <dgm:prSet presAssocID="{26C836A4-4F69-4D66-A3AD-75D7555236F7}" presName="iconBgRect" presStyleLbl="bgShp" presStyleIdx="1" presStyleCnt="3"/>
      <dgm:spPr>
        <a:prstGeom prst="round2DiagRect">
          <a:avLst>
            <a:gd name="adj1" fmla="val 29727"/>
            <a:gd name="adj2" fmla="val 0"/>
          </a:avLst>
        </a:prstGeom>
      </dgm:spPr>
    </dgm:pt>
    <dgm:pt modelId="{F13FE9DB-AA2E-470A-88B7-7A276CCD2448}" type="pres">
      <dgm:prSet presAssocID="{26C836A4-4F69-4D66-A3AD-75D7555236F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ke slice"/>
        </a:ext>
      </dgm:extLst>
    </dgm:pt>
    <dgm:pt modelId="{51D044A6-EFED-4E3A-957C-D74E2CA67AD5}" type="pres">
      <dgm:prSet presAssocID="{26C836A4-4F69-4D66-A3AD-75D7555236F7}" presName="spaceRect" presStyleCnt="0"/>
      <dgm:spPr/>
    </dgm:pt>
    <dgm:pt modelId="{82D14251-88C9-44E6-A031-9A79D75924DF}" type="pres">
      <dgm:prSet presAssocID="{26C836A4-4F69-4D66-A3AD-75D7555236F7}" presName="textRect" presStyleLbl="revTx" presStyleIdx="1" presStyleCnt="3">
        <dgm:presLayoutVars>
          <dgm:chMax val="1"/>
          <dgm:chPref val="1"/>
        </dgm:presLayoutVars>
      </dgm:prSet>
      <dgm:spPr/>
    </dgm:pt>
    <dgm:pt modelId="{0C4B05A6-F0F1-41F2-B6B0-639A2C189958}" type="pres">
      <dgm:prSet presAssocID="{8FA7585A-11C2-4DE0-8E8B-6C5E4EDFF154}" presName="sibTrans" presStyleCnt="0"/>
      <dgm:spPr/>
    </dgm:pt>
    <dgm:pt modelId="{5E1BE6A3-AAB4-4356-A8E6-0737D75B8310}" type="pres">
      <dgm:prSet presAssocID="{7E02DB0E-3F73-4B06-B576-F15AA6154E39}" presName="compNode" presStyleCnt="0"/>
      <dgm:spPr/>
    </dgm:pt>
    <dgm:pt modelId="{1720B635-D84E-452B-A723-889DD3220746}" type="pres">
      <dgm:prSet presAssocID="{7E02DB0E-3F73-4B06-B576-F15AA6154E39}" presName="iconBgRect" presStyleLbl="bgShp" presStyleIdx="2" presStyleCnt="3"/>
      <dgm:spPr>
        <a:prstGeom prst="round2DiagRect">
          <a:avLst>
            <a:gd name="adj1" fmla="val 29727"/>
            <a:gd name="adj2" fmla="val 0"/>
          </a:avLst>
        </a:prstGeom>
      </dgm:spPr>
    </dgm:pt>
    <dgm:pt modelId="{DEC4A4BF-51BD-4B6C-AA11-5055111FA9CD}" type="pres">
      <dgm:prSet presAssocID="{7E02DB0E-3F73-4B06-B576-F15AA6154E3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dium"/>
        </a:ext>
      </dgm:extLst>
    </dgm:pt>
    <dgm:pt modelId="{6212FACF-5549-47D6-813C-FAEBEEDDF9CE}" type="pres">
      <dgm:prSet presAssocID="{7E02DB0E-3F73-4B06-B576-F15AA6154E39}" presName="spaceRect" presStyleCnt="0"/>
      <dgm:spPr/>
    </dgm:pt>
    <dgm:pt modelId="{22391B50-EFAA-45EF-BD77-7CC6CD739C16}" type="pres">
      <dgm:prSet presAssocID="{7E02DB0E-3F73-4B06-B576-F15AA6154E39}" presName="textRect" presStyleLbl="revTx" presStyleIdx="2" presStyleCnt="3">
        <dgm:presLayoutVars>
          <dgm:chMax val="1"/>
          <dgm:chPref val="1"/>
        </dgm:presLayoutVars>
      </dgm:prSet>
      <dgm:spPr/>
    </dgm:pt>
  </dgm:ptLst>
  <dgm:cxnLst>
    <dgm:cxn modelId="{5ED96511-5949-4274-932E-D11B70FE87CA}" type="presOf" srcId="{38EC08B1-28EA-4DAA-A283-10AB7565B016}" destId="{505B9C9D-8892-4815-B39D-CB345F40A4DA}" srcOrd="0" destOrd="0" presId="urn:microsoft.com/office/officeart/2018/5/layout/IconLeafLabelList"/>
    <dgm:cxn modelId="{3F90A622-4C62-41FC-B91B-640C55D3A9F0}" type="presOf" srcId="{7E02DB0E-3F73-4B06-B576-F15AA6154E39}" destId="{22391B50-EFAA-45EF-BD77-7CC6CD739C16}" srcOrd="0" destOrd="0" presId="urn:microsoft.com/office/officeart/2018/5/layout/IconLeafLabelList"/>
    <dgm:cxn modelId="{401E332A-A047-4A96-ABA2-C6F2698B958D}" type="presOf" srcId="{26C836A4-4F69-4D66-A3AD-75D7555236F7}" destId="{82D14251-88C9-44E6-A031-9A79D75924DF}" srcOrd="0" destOrd="0" presId="urn:microsoft.com/office/officeart/2018/5/layout/IconLeafLabelList"/>
    <dgm:cxn modelId="{C662AA32-F45F-4209-9139-812BEABDB6AF}" srcId="{199C4EE0-6929-4FAC-9590-C90A5067DEEA}" destId="{38EC08B1-28EA-4DAA-A283-10AB7565B016}" srcOrd="0" destOrd="0" parTransId="{1EC22FC2-EABC-41A8-921F-C5221D4BEA1C}" sibTransId="{22835442-E85E-447A-8F10-56CC24FE3955}"/>
    <dgm:cxn modelId="{90837178-1E3F-4147-BBFF-F3931153DC56}" srcId="{199C4EE0-6929-4FAC-9590-C90A5067DEEA}" destId="{26C836A4-4F69-4D66-A3AD-75D7555236F7}" srcOrd="1" destOrd="0" parTransId="{16FE2701-DD03-4F6B-BC75-971CAB594652}" sibTransId="{8FA7585A-11C2-4DE0-8E8B-6C5E4EDFF154}"/>
    <dgm:cxn modelId="{EEDB2295-E20D-4B24-9275-4A43927EACA2}" srcId="{199C4EE0-6929-4FAC-9590-C90A5067DEEA}" destId="{7E02DB0E-3F73-4B06-B576-F15AA6154E39}" srcOrd="2" destOrd="0" parTransId="{B4918CC8-E151-413E-B5CC-B5B62B1EEC96}" sibTransId="{9A3F7445-D72A-4490-BD36-12B1C3ED1837}"/>
    <dgm:cxn modelId="{F3F705EE-7C44-42D1-B1B2-91E2CF0E1ED6}" type="presOf" srcId="{199C4EE0-6929-4FAC-9590-C90A5067DEEA}" destId="{D3698360-BF1E-468E-82EE-2C045EBBA419}" srcOrd="0" destOrd="0" presId="urn:microsoft.com/office/officeart/2018/5/layout/IconLeafLabelList"/>
    <dgm:cxn modelId="{A34DA13D-6A2E-4D2D-B357-DD845799E3A4}" type="presParOf" srcId="{D3698360-BF1E-468E-82EE-2C045EBBA419}" destId="{1AD57EE4-EE0C-4884-98C8-3A23DD116ABC}" srcOrd="0" destOrd="0" presId="urn:microsoft.com/office/officeart/2018/5/layout/IconLeafLabelList"/>
    <dgm:cxn modelId="{B1EA057B-5693-4422-9F2D-AC6860E37C2B}" type="presParOf" srcId="{1AD57EE4-EE0C-4884-98C8-3A23DD116ABC}" destId="{F02D19C0-CFB3-4FE9-A7EB-88F097DF356B}" srcOrd="0" destOrd="0" presId="urn:microsoft.com/office/officeart/2018/5/layout/IconLeafLabelList"/>
    <dgm:cxn modelId="{FDF1AD36-7C70-48AB-8A10-2C9FA72D1FE8}" type="presParOf" srcId="{1AD57EE4-EE0C-4884-98C8-3A23DD116ABC}" destId="{91C1E35A-1542-4BE1-B2B3-A9009EB0CE56}" srcOrd="1" destOrd="0" presId="urn:microsoft.com/office/officeart/2018/5/layout/IconLeafLabelList"/>
    <dgm:cxn modelId="{E544DBA4-11A4-40FF-ABF5-98BA64DF58F9}" type="presParOf" srcId="{1AD57EE4-EE0C-4884-98C8-3A23DD116ABC}" destId="{0FEBA12E-801D-4526-A561-EC408F5554F0}" srcOrd="2" destOrd="0" presId="urn:microsoft.com/office/officeart/2018/5/layout/IconLeafLabelList"/>
    <dgm:cxn modelId="{04A2A94D-D915-4DA3-8178-10EABD0D96F6}" type="presParOf" srcId="{1AD57EE4-EE0C-4884-98C8-3A23DD116ABC}" destId="{505B9C9D-8892-4815-B39D-CB345F40A4DA}" srcOrd="3" destOrd="0" presId="urn:microsoft.com/office/officeart/2018/5/layout/IconLeafLabelList"/>
    <dgm:cxn modelId="{42FE6639-F24F-46E4-B7D6-CA7A97F90844}" type="presParOf" srcId="{D3698360-BF1E-468E-82EE-2C045EBBA419}" destId="{900ACB80-54F4-4A46-80F7-87FCDCA3AFC1}" srcOrd="1" destOrd="0" presId="urn:microsoft.com/office/officeart/2018/5/layout/IconLeafLabelList"/>
    <dgm:cxn modelId="{52D0ADEF-BDF1-4DF1-8DC3-86ED4960FFC9}" type="presParOf" srcId="{D3698360-BF1E-468E-82EE-2C045EBBA419}" destId="{E5DEAE51-9274-4233-A9B0-F36E3F10AC2D}" srcOrd="2" destOrd="0" presId="urn:microsoft.com/office/officeart/2018/5/layout/IconLeafLabelList"/>
    <dgm:cxn modelId="{42404475-A24F-4B31-9A9B-1A126CFD16FC}" type="presParOf" srcId="{E5DEAE51-9274-4233-A9B0-F36E3F10AC2D}" destId="{13309624-96BF-447F-B37C-EBD21CF71C86}" srcOrd="0" destOrd="0" presId="urn:microsoft.com/office/officeart/2018/5/layout/IconLeafLabelList"/>
    <dgm:cxn modelId="{FC0BBCA6-4E97-4E55-946A-B318EBCE7450}" type="presParOf" srcId="{E5DEAE51-9274-4233-A9B0-F36E3F10AC2D}" destId="{F13FE9DB-AA2E-470A-88B7-7A276CCD2448}" srcOrd="1" destOrd="0" presId="urn:microsoft.com/office/officeart/2018/5/layout/IconLeafLabelList"/>
    <dgm:cxn modelId="{C571CC59-8964-4F9B-854D-15A42BB1E287}" type="presParOf" srcId="{E5DEAE51-9274-4233-A9B0-F36E3F10AC2D}" destId="{51D044A6-EFED-4E3A-957C-D74E2CA67AD5}" srcOrd="2" destOrd="0" presId="urn:microsoft.com/office/officeart/2018/5/layout/IconLeafLabelList"/>
    <dgm:cxn modelId="{34B2A20A-4B43-4898-80C4-A6CF1CBE7034}" type="presParOf" srcId="{E5DEAE51-9274-4233-A9B0-F36E3F10AC2D}" destId="{82D14251-88C9-44E6-A031-9A79D75924DF}" srcOrd="3" destOrd="0" presId="urn:microsoft.com/office/officeart/2018/5/layout/IconLeafLabelList"/>
    <dgm:cxn modelId="{3F3B24A1-510F-4E68-AA8A-A17A5F62FA05}" type="presParOf" srcId="{D3698360-BF1E-468E-82EE-2C045EBBA419}" destId="{0C4B05A6-F0F1-41F2-B6B0-639A2C189958}" srcOrd="3" destOrd="0" presId="urn:microsoft.com/office/officeart/2018/5/layout/IconLeafLabelList"/>
    <dgm:cxn modelId="{05497612-6DEC-4E64-816D-16CD74399C8F}" type="presParOf" srcId="{D3698360-BF1E-468E-82EE-2C045EBBA419}" destId="{5E1BE6A3-AAB4-4356-A8E6-0737D75B8310}" srcOrd="4" destOrd="0" presId="urn:microsoft.com/office/officeart/2018/5/layout/IconLeafLabelList"/>
    <dgm:cxn modelId="{2BDEA5E1-325F-45FF-9927-EC952812FA0C}" type="presParOf" srcId="{5E1BE6A3-AAB4-4356-A8E6-0737D75B8310}" destId="{1720B635-D84E-452B-A723-889DD3220746}" srcOrd="0" destOrd="0" presId="urn:microsoft.com/office/officeart/2018/5/layout/IconLeafLabelList"/>
    <dgm:cxn modelId="{56E6B450-CD0E-496E-9E2D-CADE8CC5BCDC}" type="presParOf" srcId="{5E1BE6A3-AAB4-4356-A8E6-0737D75B8310}" destId="{DEC4A4BF-51BD-4B6C-AA11-5055111FA9CD}" srcOrd="1" destOrd="0" presId="urn:microsoft.com/office/officeart/2018/5/layout/IconLeafLabelList"/>
    <dgm:cxn modelId="{5EA94E8D-0175-4B5C-9634-54C5802B1114}" type="presParOf" srcId="{5E1BE6A3-AAB4-4356-A8E6-0737D75B8310}" destId="{6212FACF-5549-47D6-813C-FAEBEEDDF9CE}" srcOrd="2" destOrd="0" presId="urn:microsoft.com/office/officeart/2018/5/layout/IconLeafLabelList"/>
    <dgm:cxn modelId="{C77325AC-1228-4E17-8592-7F44938DEBD0}" type="presParOf" srcId="{5E1BE6A3-AAB4-4356-A8E6-0737D75B8310}" destId="{22391B50-EFAA-45EF-BD77-7CC6CD739C16}"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7570E-B42F-4D68-873D-248F368B1B28}">
      <dsp:nvSpPr>
        <dsp:cNvPr id="0" name=""/>
        <dsp:cNvSpPr/>
      </dsp:nvSpPr>
      <dsp:spPr>
        <a:xfrm>
          <a:off x="0" y="2700"/>
          <a:ext cx="629171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B3AE3B-5BF2-4705-9BBA-97D538A0A3BF}">
      <dsp:nvSpPr>
        <dsp:cNvPr id="0" name=""/>
        <dsp:cNvSpPr/>
      </dsp:nvSpPr>
      <dsp:spPr>
        <a:xfrm>
          <a:off x="0" y="2700"/>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BE" sz="2500" kern="1200"/>
            <a:t>Plicht en noodzaak </a:t>
          </a:r>
          <a:endParaRPr lang="en-US" sz="2500" kern="1200"/>
        </a:p>
      </dsp:txBody>
      <dsp:txXfrm>
        <a:off x="0" y="2700"/>
        <a:ext cx="6291714" cy="920888"/>
      </dsp:txXfrm>
    </dsp:sp>
    <dsp:sp modelId="{CD5EBD6F-DA64-4158-836C-8ED1BB0056C4}">
      <dsp:nvSpPr>
        <dsp:cNvPr id="0" name=""/>
        <dsp:cNvSpPr/>
      </dsp:nvSpPr>
      <dsp:spPr>
        <a:xfrm>
          <a:off x="0" y="923589"/>
          <a:ext cx="6291714" cy="0"/>
        </a:xfrm>
        <a:prstGeom prst="line">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656897-9932-4415-AD70-AC92AA9C987A}">
      <dsp:nvSpPr>
        <dsp:cNvPr id="0" name=""/>
        <dsp:cNvSpPr/>
      </dsp:nvSpPr>
      <dsp:spPr>
        <a:xfrm>
          <a:off x="0" y="923589"/>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BE" sz="2500" kern="1200"/>
            <a:t>Waar staan we ?</a:t>
          </a:r>
          <a:endParaRPr lang="en-US" sz="2500" kern="1200"/>
        </a:p>
      </dsp:txBody>
      <dsp:txXfrm>
        <a:off x="0" y="923589"/>
        <a:ext cx="6291714" cy="920888"/>
      </dsp:txXfrm>
    </dsp:sp>
    <dsp:sp modelId="{BFA3F7E6-0258-4AAB-B893-98D5E1B2E3D9}">
      <dsp:nvSpPr>
        <dsp:cNvPr id="0" name=""/>
        <dsp:cNvSpPr/>
      </dsp:nvSpPr>
      <dsp:spPr>
        <a:xfrm>
          <a:off x="0" y="1844478"/>
          <a:ext cx="6291714" cy="0"/>
        </a:xfrm>
        <a:prstGeom prst="lin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63D3DD-BC54-4164-8109-DCF564D50B0F}">
      <dsp:nvSpPr>
        <dsp:cNvPr id="0" name=""/>
        <dsp:cNvSpPr/>
      </dsp:nvSpPr>
      <dsp:spPr>
        <a:xfrm>
          <a:off x="0" y="1844478"/>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BE" sz="2500" kern="1200"/>
            <a:t>De vele ecologische, economische en sociale vervlechtingen</a:t>
          </a:r>
          <a:endParaRPr lang="en-US" sz="2500" kern="1200"/>
        </a:p>
      </dsp:txBody>
      <dsp:txXfrm>
        <a:off x="0" y="1844478"/>
        <a:ext cx="6291714" cy="920888"/>
      </dsp:txXfrm>
    </dsp:sp>
    <dsp:sp modelId="{09E7E76E-0206-46F2-A518-5999B0CF1D26}">
      <dsp:nvSpPr>
        <dsp:cNvPr id="0" name=""/>
        <dsp:cNvSpPr/>
      </dsp:nvSpPr>
      <dsp:spPr>
        <a:xfrm>
          <a:off x="0" y="2765367"/>
          <a:ext cx="6291714" cy="0"/>
        </a:xfrm>
        <a:prstGeom prst="line">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E56E7F-18E4-4EA8-9DE6-02238633EF26}">
      <dsp:nvSpPr>
        <dsp:cNvPr id="0" name=""/>
        <dsp:cNvSpPr/>
      </dsp:nvSpPr>
      <dsp:spPr>
        <a:xfrm>
          <a:off x="0" y="2765367"/>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BE" sz="2500" kern="1200"/>
            <a:t>Vier strategische lijnen </a:t>
          </a:r>
          <a:endParaRPr lang="en-US" sz="2500" kern="1200"/>
        </a:p>
      </dsp:txBody>
      <dsp:txXfrm>
        <a:off x="0" y="2765367"/>
        <a:ext cx="6291714" cy="920888"/>
      </dsp:txXfrm>
    </dsp:sp>
    <dsp:sp modelId="{18059A6D-0C3A-43BA-987E-BA46CFC7CB7F}">
      <dsp:nvSpPr>
        <dsp:cNvPr id="0" name=""/>
        <dsp:cNvSpPr/>
      </dsp:nvSpPr>
      <dsp:spPr>
        <a:xfrm>
          <a:off x="0" y="3686256"/>
          <a:ext cx="6291714" cy="0"/>
        </a:xfrm>
        <a:prstGeom prst="lin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9E6CB-E927-4E57-93DA-0D72CE9F09D3}">
      <dsp:nvSpPr>
        <dsp:cNvPr id="0" name=""/>
        <dsp:cNvSpPr/>
      </dsp:nvSpPr>
      <dsp:spPr>
        <a:xfrm>
          <a:off x="0" y="3686256"/>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BE" sz="2500" kern="1200"/>
            <a:t>Vijf randvoorwaarden </a:t>
          </a:r>
          <a:endParaRPr lang="en-US" sz="2500" kern="1200"/>
        </a:p>
      </dsp:txBody>
      <dsp:txXfrm>
        <a:off x="0" y="3686256"/>
        <a:ext cx="6291714" cy="920888"/>
      </dsp:txXfrm>
    </dsp:sp>
    <dsp:sp modelId="{F3E7D718-D3A0-4BB7-9C20-6ADC73631698}">
      <dsp:nvSpPr>
        <dsp:cNvPr id="0" name=""/>
        <dsp:cNvSpPr/>
      </dsp:nvSpPr>
      <dsp:spPr>
        <a:xfrm>
          <a:off x="0" y="4607145"/>
          <a:ext cx="6291714"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7AC0B-586A-4081-BD2D-65A12A90BE25}">
      <dsp:nvSpPr>
        <dsp:cNvPr id="0" name=""/>
        <dsp:cNvSpPr/>
      </dsp:nvSpPr>
      <dsp:spPr>
        <a:xfrm>
          <a:off x="0" y="4607145"/>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BE" sz="2500" kern="1200"/>
            <a:t>Besluit </a:t>
          </a:r>
          <a:endParaRPr lang="en-US" sz="2500" kern="1200"/>
        </a:p>
      </dsp:txBody>
      <dsp:txXfrm>
        <a:off x="0" y="4607145"/>
        <a:ext cx="6291714" cy="920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D19C0-CFB3-4FE9-A7EB-88F097DF356B}">
      <dsp:nvSpPr>
        <dsp:cNvPr id="0" name=""/>
        <dsp:cNvSpPr/>
      </dsp:nvSpPr>
      <dsp:spPr>
        <a:xfrm>
          <a:off x="1173898" y="3125"/>
          <a:ext cx="1338187" cy="1338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C1E35A-1542-4BE1-B2B3-A9009EB0CE56}">
      <dsp:nvSpPr>
        <dsp:cNvPr id="0" name=""/>
        <dsp:cNvSpPr/>
      </dsp:nvSpPr>
      <dsp:spPr>
        <a:xfrm>
          <a:off x="1459085" y="288312"/>
          <a:ext cx="767812" cy="767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5B9C9D-8892-4815-B39D-CB345F40A4DA}">
      <dsp:nvSpPr>
        <dsp:cNvPr id="0" name=""/>
        <dsp:cNvSpPr/>
      </dsp:nvSpPr>
      <dsp:spPr>
        <a:xfrm>
          <a:off x="746116" y="1758125"/>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nl-BE" sz="1200" kern="1200"/>
            <a:t>Aan de kostenzijde : de herverdelingscapaciteit van de sociale overheidsuitgaven vergroten</a:t>
          </a:r>
          <a:endParaRPr lang="en-US" sz="1200" kern="1200"/>
        </a:p>
      </dsp:txBody>
      <dsp:txXfrm>
        <a:off x="746116" y="1758125"/>
        <a:ext cx="2193750" cy="720000"/>
      </dsp:txXfrm>
    </dsp:sp>
    <dsp:sp modelId="{13309624-96BF-447F-B37C-EBD21CF71C86}">
      <dsp:nvSpPr>
        <dsp:cNvPr id="0" name=""/>
        <dsp:cNvSpPr/>
      </dsp:nvSpPr>
      <dsp:spPr>
        <a:xfrm>
          <a:off x="3751554" y="3125"/>
          <a:ext cx="1338187" cy="1338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3FE9DB-AA2E-470A-88B7-7A276CCD2448}">
      <dsp:nvSpPr>
        <dsp:cNvPr id="0" name=""/>
        <dsp:cNvSpPr/>
      </dsp:nvSpPr>
      <dsp:spPr>
        <a:xfrm>
          <a:off x="4036741" y="288312"/>
          <a:ext cx="767812" cy="767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D14251-88C9-44E6-A031-9A79D75924DF}">
      <dsp:nvSpPr>
        <dsp:cNvPr id="0" name=""/>
        <dsp:cNvSpPr/>
      </dsp:nvSpPr>
      <dsp:spPr>
        <a:xfrm>
          <a:off x="3323773" y="1758125"/>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nl-BE" sz="1200" kern="1200"/>
            <a:t>Aan de inkomstenzijde : vermogensbelastingen</a:t>
          </a:r>
          <a:endParaRPr lang="en-US" sz="1200" kern="1200"/>
        </a:p>
      </dsp:txBody>
      <dsp:txXfrm>
        <a:off x="3323773" y="1758125"/>
        <a:ext cx="2193750" cy="720000"/>
      </dsp:txXfrm>
    </dsp:sp>
    <dsp:sp modelId="{1720B635-D84E-452B-A723-889DD3220746}">
      <dsp:nvSpPr>
        <dsp:cNvPr id="0" name=""/>
        <dsp:cNvSpPr/>
      </dsp:nvSpPr>
      <dsp:spPr>
        <a:xfrm>
          <a:off x="2462726" y="3026562"/>
          <a:ext cx="1338187" cy="1338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C4A4BF-51BD-4B6C-AA11-5055111FA9CD}">
      <dsp:nvSpPr>
        <dsp:cNvPr id="0" name=""/>
        <dsp:cNvSpPr/>
      </dsp:nvSpPr>
      <dsp:spPr>
        <a:xfrm>
          <a:off x="2747913" y="3311750"/>
          <a:ext cx="767812" cy="767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391B50-EFAA-45EF-BD77-7CC6CD739C16}">
      <dsp:nvSpPr>
        <dsp:cNvPr id="0" name=""/>
        <dsp:cNvSpPr/>
      </dsp:nvSpPr>
      <dsp:spPr>
        <a:xfrm>
          <a:off x="2034945" y="4781562"/>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nl-BE" sz="1200" kern="1200"/>
            <a:t>Een competitieve economische omgeving  ( level playing field )</a:t>
          </a:r>
          <a:endParaRPr lang="en-US" sz="1200" kern="1200"/>
        </a:p>
      </dsp:txBody>
      <dsp:txXfrm>
        <a:off x="2034945" y="4781562"/>
        <a:ext cx="219375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06EFE-75F7-4478-8BF3-B671A25EF23B}" type="datetimeFigureOut">
              <a:rPr lang="nl-BE" smtClean="0"/>
              <a:t>25/09/2024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1E4C2A-B201-4C9E-A751-81BA9115C817}" type="slidenum">
              <a:rPr lang="nl-BE" smtClean="0"/>
              <a:t>‹nr.›</a:t>
            </a:fld>
            <a:endParaRPr lang="nl-BE"/>
          </a:p>
        </p:txBody>
      </p:sp>
    </p:spTree>
    <p:extLst>
      <p:ext uri="{BB962C8B-B14F-4D97-AF65-F5344CB8AC3E}">
        <p14:creationId xmlns:p14="http://schemas.microsoft.com/office/powerpoint/2010/main" val="61634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21E4C2A-B201-4C9E-A751-81BA9115C817}" type="slidenum">
              <a:rPr lang="nl-BE" smtClean="0"/>
              <a:t>1</a:t>
            </a:fld>
            <a:endParaRPr lang="nl-BE"/>
          </a:p>
        </p:txBody>
      </p:sp>
    </p:spTree>
    <p:extLst>
      <p:ext uri="{BB962C8B-B14F-4D97-AF65-F5344CB8AC3E}">
        <p14:creationId xmlns:p14="http://schemas.microsoft.com/office/powerpoint/2010/main" val="3629334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en-US" sz="1800" dirty="0">
                <a:effectLst/>
                <a:latin typeface="Segoe UI" panose="020B0502040204020203" pitchFamily="34" charset="0"/>
                <a:ea typeface="Times New Roman" panose="02020603050405020304" pitchFamily="18" charset="0"/>
              </a:rPr>
              <a:t> </a:t>
            </a:r>
            <a:endParaRPr lang="nl-BE"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IDFont+F3"/>
                <a:ea typeface="Calibri" panose="020F0502020204030204" pitchFamily="34" charset="0"/>
                <a:cs typeface="Times New Roman" panose="02020603050405020304" pitchFamily="18" charset="0"/>
              </a:rPr>
              <a:t>This index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gathers</a:t>
            </a:r>
            <a:r>
              <a:rPr lang="nl-BE" sz="1800" dirty="0">
                <a:effectLst/>
                <a:latin typeface="Calibri" panose="020F0502020204030204" pitchFamily="34" charset="0"/>
                <a:ea typeface="Calibri" panose="020F0502020204030204" pitchFamily="34" charset="0"/>
                <a:cs typeface="Times New Roman" panose="02020603050405020304" pitchFamily="18" charset="0"/>
              </a:rPr>
              <a:t> 23 indicators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provided</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statistical</a:t>
            </a:r>
            <a:r>
              <a:rPr lang="nl-BE" sz="1800" dirty="0">
                <a:effectLst/>
                <a:latin typeface="Calibri" panose="020F0502020204030204" pitchFamily="34" charset="0"/>
                <a:ea typeface="Calibri" panose="020F0502020204030204" pitchFamily="34" charset="0"/>
                <a:cs typeface="Times New Roman" panose="02020603050405020304" pitchFamily="18" charset="0"/>
              </a:rPr>
              <a:t> unit level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covering</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four</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dimensions</a:t>
            </a:r>
            <a:r>
              <a:rPr lang="nl-BE" sz="1800" dirty="0">
                <a:effectLst/>
                <a:latin typeface="Calibri" panose="020F0502020204030204" pitchFamily="34" charset="0"/>
                <a:ea typeface="Calibri" panose="020F0502020204030204" pitchFamily="34" charset="0"/>
                <a:cs typeface="Times New Roman" panose="02020603050405020304" pitchFamily="18" charset="0"/>
              </a:rPr>
              <a:t>: 1)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origin</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nationality</a:t>
            </a:r>
            <a:r>
              <a:rPr lang="nl-BE" sz="1800" dirty="0">
                <a:effectLst/>
                <a:latin typeface="Calibri" panose="020F0502020204030204" pitchFamily="34" charset="0"/>
                <a:ea typeface="Calibri" panose="020F0502020204030204" pitchFamily="34" charset="0"/>
                <a:cs typeface="Times New Roman" panose="02020603050405020304" pitchFamily="18" charset="0"/>
              </a:rPr>
              <a:t>, 2)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taxable</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income</a:t>
            </a:r>
            <a:r>
              <a:rPr lang="nl-BE" sz="1800" dirty="0">
                <a:effectLst/>
                <a:latin typeface="Calibri" panose="020F0502020204030204" pitchFamily="34" charset="0"/>
                <a:ea typeface="Calibri" panose="020F0502020204030204" pitchFamily="34" charset="0"/>
                <a:cs typeface="Times New Roman" panose="02020603050405020304" pitchFamily="18" charset="0"/>
              </a:rPr>
              <a:t> level, 3)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unemployment</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participation</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nl-BE" sz="1800" dirty="0">
                <a:effectLst/>
                <a:latin typeface="Calibri" panose="020F0502020204030204" pitchFamily="34" charset="0"/>
                <a:ea typeface="Calibri" panose="020F0502020204030204" pitchFamily="34" charset="0"/>
                <a:cs typeface="Times New Roman" panose="02020603050405020304" pitchFamily="18" charset="0"/>
              </a:rPr>
              <a:t> 4) share of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households</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with</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social</a:t>
            </a:r>
            <a:r>
              <a:rPr lang="nl-BE" sz="1800" dirty="0">
                <a:effectLst/>
                <a:latin typeface="Calibri" panose="020F0502020204030204" pitchFamily="34" charset="0"/>
                <a:ea typeface="Calibri" panose="020F0502020204030204" pitchFamily="34" charset="0"/>
                <a:cs typeface="Times New Roman" panose="02020603050405020304" pitchFamily="18" charset="0"/>
              </a:rPr>
              <a:t> security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income</a:t>
            </a:r>
            <a:r>
              <a:rPr lang="nl-BE" sz="1800" dirty="0">
                <a:effectLst/>
                <a:latin typeface="Calibri" panose="020F0502020204030204" pitchFamily="34" charset="0"/>
                <a:ea typeface="Calibri" panose="020F0502020204030204" pitchFamily="34" charset="0"/>
                <a:cs typeface="Times New Roman" panose="02020603050405020304" pitchFamily="18" charset="0"/>
              </a:rPr>
              <a:t>. It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distinguishes</a:t>
            </a:r>
            <a:r>
              <a:rPr lang="nl-BE" sz="1800" dirty="0">
                <a:effectLst/>
                <a:latin typeface="Calibri" panose="020F0502020204030204" pitchFamily="34" charset="0"/>
                <a:ea typeface="Calibri" panose="020F0502020204030204" pitchFamily="34" charset="0"/>
                <a:cs typeface="Times New Roman" panose="02020603050405020304" pitchFamily="18" charset="0"/>
              </a:rPr>
              <a:t> five classes,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with</a:t>
            </a:r>
            <a:r>
              <a:rPr lang="nl-BE" sz="1800" dirty="0">
                <a:effectLst/>
                <a:latin typeface="Calibri" panose="020F0502020204030204" pitchFamily="34" charset="0"/>
                <a:ea typeface="Calibri" panose="020F0502020204030204" pitchFamily="34" charset="0"/>
                <a:cs typeface="Times New Roman" panose="02020603050405020304" pitchFamily="18" charset="0"/>
              </a:rPr>
              <a:t> class 1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corresponding</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to</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deprived</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households</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nl-BE" sz="1800" dirty="0">
                <a:effectLst/>
                <a:latin typeface="Calibri" panose="020F0502020204030204" pitchFamily="34" charset="0"/>
                <a:ea typeface="Calibri" panose="020F0502020204030204" pitchFamily="34" charset="0"/>
                <a:cs typeface="Times New Roman" panose="02020603050405020304" pitchFamily="18" charset="0"/>
              </a:rPr>
              <a:t> class 5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to</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nl-BE" sz="1800" dirty="0">
                <a:effectLst/>
                <a:latin typeface="Calibri" panose="020F0502020204030204" pitchFamily="34" charset="0"/>
                <a:ea typeface="Calibri" panose="020F0502020204030204" pitchFamily="34" charset="0"/>
                <a:cs typeface="Times New Roman" panose="02020603050405020304" pitchFamily="18" charset="0"/>
              </a:rPr>
              <a:t> more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affluent</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ones</a:t>
            </a:r>
            <a:r>
              <a:rPr lang="nl-BE" sz="1800" dirty="0">
                <a:effectLst/>
                <a:latin typeface="Calibri" panose="020F0502020204030204" pitchFamily="34" charset="0"/>
                <a:ea typeface="Calibri" panose="020F0502020204030204" pitchFamily="34" charset="0"/>
                <a:cs typeface="Times New Roman" panose="02020603050405020304" pitchFamily="18" charset="0"/>
              </a:rPr>
              <a:t>. The cross-analysis of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nl-BE" sz="1800" dirty="0">
                <a:effectLst/>
                <a:latin typeface="Calibri" panose="020F0502020204030204" pitchFamily="34" charset="0"/>
                <a:ea typeface="Calibri" panose="020F0502020204030204" pitchFamily="34" charset="0"/>
                <a:cs typeface="Times New Roman" panose="02020603050405020304" pitchFamily="18" charset="0"/>
              </a:rPr>
              <a:t> ISP map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with</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nl-BE" sz="1800" dirty="0">
                <a:effectLst/>
                <a:latin typeface="Calibri" panose="020F0502020204030204" pitchFamily="34" charset="0"/>
                <a:ea typeface="Calibri" panose="020F0502020204030204" pitchFamily="34" charset="0"/>
                <a:cs typeface="Times New Roman" panose="02020603050405020304" pitchFamily="18" charset="0"/>
              </a:rPr>
              <a:t> of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flood</a:t>
            </a:r>
            <a:r>
              <a:rPr lang="nl-BE" sz="1800" dirty="0">
                <a:effectLst/>
                <a:latin typeface="Calibri" panose="020F0502020204030204" pitchFamily="34" charset="0"/>
                <a:ea typeface="Calibri" panose="020F0502020204030204" pitchFamily="34" charset="0"/>
                <a:cs typeface="Times New Roman" panose="02020603050405020304" pitchFamily="18" charset="0"/>
              </a:rPr>
              <a:t> hazard shows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probability</a:t>
            </a:r>
            <a:r>
              <a:rPr lang="nl-BE" sz="1800" dirty="0">
                <a:effectLst/>
                <a:latin typeface="Calibri" panose="020F0502020204030204" pitchFamily="34" charset="0"/>
                <a:ea typeface="Calibri" panose="020F0502020204030204" pitchFamily="34" charset="0"/>
                <a:cs typeface="Times New Roman" panose="02020603050405020304" pitchFamily="18" charset="0"/>
              </a:rPr>
              <a:t> of living in a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flood</a:t>
            </a:r>
            <a:r>
              <a:rPr lang="nl-BE" sz="1800" dirty="0">
                <a:effectLst/>
                <a:latin typeface="Calibri" panose="020F0502020204030204" pitchFamily="34" charset="0"/>
                <a:ea typeface="Calibri" panose="020F0502020204030204" pitchFamily="34" charset="0"/>
                <a:cs typeface="Times New Roman" panose="02020603050405020304" pitchFamily="18" charset="0"/>
              </a:rPr>
              <a:t> hazard zone is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higher</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for</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nl-BE" sz="1800" dirty="0">
                <a:effectLst/>
                <a:latin typeface="Calibri" panose="020F0502020204030204" pitchFamily="34" charset="0"/>
                <a:ea typeface="Calibri" panose="020F0502020204030204" pitchFamily="34" charset="0"/>
                <a:cs typeface="Times New Roman" panose="02020603050405020304" pitchFamily="18" charset="0"/>
              </a:rPr>
              <a:t> ISD classes 2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nl-BE" sz="1800" dirty="0">
                <a:effectLst/>
                <a:latin typeface="Calibri" panose="020F0502020204030204" pitchFamily="34" charset="0"/>
                <a:ea typeface="Calibri" panose="020F0502020204030204" pitchFamily="34" charset="0"/>
                <a:cs typeface="Times New Roman" panose="02020603050405020304" pitchFamily="18" charset="0"/>
              </a:rPr>
              <a:t> 3 ￼￼</a:t>
            </a:r>
            <a:r>
              <a:rPr lang="en-US" sz="1800" dirty="0">
                <a:solidFill>
                  <a:srgbClr val="000000"/>
                </a:solidFill>
                <a:effectLst/>
                <a:latin typeface="CIDFont+F3"/>
                <a:ea typeface="Calibri" panose="020F0502020204030204" pitchFamily="34" charset="0"/>
                <a:cs typeface="Times New Roman" panose="02020603050405020304" pitchFamily="18" charset="0"/>
              </a:rPr>
              <a:t> than for the rest of the population </a:t>
            </a:r>
            <a:r>
              <a:rPr lang="nl-BE" sz="1800" baseline="30000" dirty="0">
                <a:effectLst/>
                <a:latin typeface="Calibri" panose="020F0502020204030204" pitchFamily="34" charset="0"/>
                <a:ea typeface="Calibri" panose="020F0502020204030204" pitchFamily="34" charset="0"/>
                <a:cs typeface="Times New Roman" panose="02020603050405020304" pitchFamily="18" charset="0"/>
              </a:rPr>
              <a:t>38</a:t>
            </a:r>
            <a:r>
              <a:rPr lang="en-US" sz="1800" dirty="0">
                <a:solidFill>
                  <a:srgbClr val="000000"/>
                </a:solidFill>
                <a:effectLst/>
                <a:latin typeface="CIDFont+F3"/>
                <a:ea typeface="Calibri" panose="020F0502020204030204" pitchFamily="34" charset="0"/>
                <a:cs typeface="Times New Roman" panose="02020603050405020304" pitchFamily="18" charset="0"/>
              </a:rPr>
              <a:t>.</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BE" dirty="0"/>
          </a:p>
        </p:txBody>
      </p:sp>
      <p:sp>
        <p:nvSpPr>
          <p:cNvPr id="4" name="Tijdelijke aanduiding voor dianummer 3"/>
          <p:cNvSpPr>
            <a:spLocks noGrp="1"/>
          </p:cNvSpPr>
          <p:nvPr>
            <p:ph type="sldNum" sz="quarter" idx="5"/>
          </p:nvPr>
        </p:nvSpPr>
        <p:spPr/>
        <p:txBody>
          <a:bodyPr/>
          <a:lstStyle/>
          <a:p>
            <a:fld id="{021E4C2A-B201-4C9E-A751-81BA9115C817}" type="slidenum">
              <a:rPr lang="nl-BE" smtClean="0"/>
              <a:t>14</a:t>
            </a:fld>
            <a:endParaRPr lang="nl-BE"/>
          </a:p>
        </p:txBody>
      </p:sp>
    </p:spTree>
    <p:extLst>
      <p:ext uri="{BB962C8B-B14F-4D97-AF65-F5344CB8AC3E}">
        <p14:creationId xmlns:p14="http://schemas.microsoft.com/office/powerpoint/2010/main" val="2246496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766B17-4B36-23D5-D3BA-F8CBC543B11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B7330D12-641C-0CA7-96BA-4D504D58F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F2B75206-D9B6-AF1C-EE5B-F48FF8885723}"/>
              </a:ext>
            </a:extLst>
          </p:cNvPr>
          <p:cNvSpPr>
            <a:spLocks noGrp="1"/>
          </p:cNvSpPr>
          <p:nvPr>
            <p:ph type="dt" sz="half" idx="10"/>
          </p:nvPr>
        </p:nvSpPr>
        <p:spPr/>
        <p:txBody>
          <a:bodyPr/>
          <a:lstStyle/>
          <a:p>
            <a:fld id="{86707044-70D4-4B3E-9589-D4CCAAD708E9}" type="datetimeFigureOut">
              <a:rPr lang="nl-BE" smtClean="0"/>
              <a:t>25/09/2024</a:t>
            </a:fld>
            <a:endParaRPr lang="nl-BE"/>
          </a:p>
        </p:txBody>
      </p:sp>
      <p:sp>
        <p:nvSpPr>
          <p:cNvPr id="5" name="Tijdelijke aanduiding voor voettekst 4">
            <a:extLst>
              <a:ext uri="{FF2B5EF4-FFF2-40B4-BE49-F238E27FC236}">
                <a16:creationId xmlns:a16="http://schemas.microsoft.com/office/drawing/2014/main" id="{7CA8CC58-A1F6-F319-34A2-0EC87FAB71F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28E40D6-8CDC-E4AE-EF1D-41CAF6C1B655}"/>
              </a:ext>
            </a:extLst>
          </p:cNvPr>
          <p:cNvSpPr>
            <a:spLocks noGrp="1"/>
          </p:cNvSpPr>
          <p:nvPr>
            <p:ph type="sldNum" sz="quarter" idx="12"/>
          </p:nvPr>
        </p:nvSpPr>
        <p:spPr/>
        <p:txBody>
          <a:bodyPr/>
          <a:lstStyle/>
          <a:p>
            <a:fld id="{A4F615C0-64BE-49DA-851C-917A8DD5CE4F}" type="slidenum">
              <a:rPr lang="nl-BE" smtClean="0"/>
              <a:t>‹nr.›</a:t>
            </a:fld>
            <a:endParaRPr lang="nl-BE"/>
          </a:p>
        </p:txBody>
      </p:sp>
    </p:spTree>
    <p:extLst>
      <p:ext uri="{BB962C8B-B14F-4D97-AF65-F5344CB8AC3E}">
        <p14:creationId xmlns:p14="http://schemas.microsoft.com/office/powerpoint/2010/main" val="1096626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378216-D935-9BA4-F8A2-E05075302033}"/>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7175A779-6B49-7AEA-8E7D-9EBCC741CBA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86195C6-A4D5-0860-2E12-0846D6D4035C}"/>
              </a:ext>
            </a:extLst>
          </p:cNvPr>
          <p:cNvSpPr>
            <a:spLocks noGrp="1"/>
          </p:cNvSpPr>
          <p:nvPr>
            <p:ph type="dt" sz="half" idx="10"/>
          </p:nvPr>
        </p:nvSpPr>
        <p:spPr/>
        <p:txBody>
          <a:bodyPr/>
          <a:lstStyle/>
          <a:p>
            <a:fld id="{86707044-70D4-4B3E-9589-D4CCAAD708E9}" type="datetimeFigureOut">
              <a:rPr lang="nl-BE" smtClean="0"/>
              <a:t>25/09/2024</a:t>
            </a:fld>
            <a:endParaRPr lang="nl-BE"/>
          </a:p>
        </p:txBody>
      </p:sp>
      <p:sp>
        <p:nvSpPr>
          <p:cNvPr id="5" name="Tijdelijke aanduiding voor voettekst 4">
            <a:extLst>
              <a:ext uri="{FF2B5EF4-FFF2-40B4-BE49-F238E27FC236}">
                <a16:creationId xmlns:a16="http://schemas.microsoft.com/office/drawing/2014/main" id="{A8CB36AA-340C-9DE9-7299-81284A26B0C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377B587-0A0F-37B0-89DD-14BBB9FBFC7C}"/>
              </a:ext>
            </a:extLst>
          </p:cNvPr>
          <p:cNvSpPr>
            <a:spLocks noGrp="1"/>
          </p:cNvSpPr>
          <p:nvPr>
            <p:ph type="sldNum" sz="quarter" idx="12"/>
          </p:nvPr>
        </p:nvSpPr>
        <p:spPr/>
        <p:txBody>
          <a:bodyPr/>
          <a:lstStyle/>
          <a:p>
            <a:fld id="{A4F615C0-64BE-49DA-851C-917A8DD5CE4F}" type="slidenum">
              <a:rPr lang="nl-BE" smtClean="0"/>
              <a:t>‹nr.›</a:t>
            </a:fld>
            <a:endParaRPr lang="nl-BE"/>
          </a:p>
        </p:txBody>
      </p:sp>
    </p:spTree>
    <p:extLst>
      <p:ext uri="{BB962C8B-B14F-4D97-AF65-F5344CB8AC3E}">
        <p14:creationId xmlns:p14="http://schemas.microsoft.com/office/powerpoint/2010/main" val="2138113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518E951-A3AF-F653-9FD3-8E0535438C96}"/>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3F28A9BA-15B8-572D-1C25-0C0862FC6A9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33A8F37A-B383-E352-C03A-9A0523DA8FF2}"/>
              </a:ext>
            </a:extLst>
          </p:cNvPr>
          <p:cNvSpPr>
            <a:spLocks noGrp="1"/>
          </p:cNvSpPr>
          <p:nvPr>
            <p:ph type="dt" sz="half" idx="10"/>
          </p:nvPr>
        </p:nvSpPr>
        <p:spPr/>
        <p:txBody>
          <a:bodyPr/>
          <a:lstStyle/>
          <a:p>
            <a:fld id="{86707044-70D4-4B3E-9589-D4CCAAD708E9}" type="datetimeFigureOut">
              <a:rPr lang="nl-BE" smtClean="0"/>
              <a:t>25/09/2024</a:t>
            </a:fld>
            <a:endParaRPr lang="nl-BE"/>
          </a:p>
        </p:txBody>
      </p:sp>
      <p:sp>
        <p:nvSpPr>
          <p:cNvPr id="5" name="Tijdelijke aanduiding voor voettekst 4">
            <a:extLst>
              <a:ext uri="{FF2B5EF4-FFF2-40B4-BE49-F238E27FC236}">
                <a16:creationId xmlns:a16="http://schemas.microsoft.com/office/drawing/2014/main" id="{F355D751-69B5-D983-1A65-9AA688B3B19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7F87BC8-65F0-0BBD-6A39-C408D6C143FB}"/>
              </a:ext>
            </a:extLst>
          </p:cNvPr>
          <p:cNvSpPr>
            <a:spLocks noGrp="1"/>
          </p:cNvSpPr>
          <p:nvPr>
            <p:ph type="sldNum" sz="quarter" idx="12"/>
          </p:nvPr>
        </p:nvSpPr>
        <p:spPr/>
        <p:txBody>
          <a:bodyPr/>
          <a:lstStyle/>
          <a:p>
            <a:fld id="{A4F615C0-64BE-49DA-851C-917A8DD5CE4F}" type="slidenum">
              <a:rPr lang="nl-BE" smtClean="0"/>
              <a:t>‹nr.›</a:t>
            </a:fld>
            <a:endParaRPr lang="nl-BE"/>
          </a:p>
        </p:txBody>
      </p:sp>
    </p:spTree>
    <p:extLst>
      <p:ext uri="{BB962C8B-B14F-4D97-AF65-F5344CB8AC3E}">
        <p14:creationId xmlns:p14="http://schemas.microsoft.com/office/powerpoint/2010/main" val="42637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2213AB-2ADE-5334-EE58-186BB11B577C}"/>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81124DE-72D9-25BD-6218-7E3E3E70AE2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CF95F45-F620-FC46-245F-2FFDF79623E2}"/>
              </a:ext>
            </a:extLst>
          </p:cNvPr>
          <p:cNvSpPr>
            <a:spLocks noGrp="1"/>
          </p:cNvSpPr>
          <p:nvPr>
            <p:ph type="dt" sz="half" idx="10"/>
          </p:nvPr>
        </p:nvSpPr>
        <p:spPr/>
        <p:txBody>
          <a:bodyPr/>
          <a:lstStyle/>
          <a:p>
            <a:fld id="{86707044-70D4-4B3E-9589-D4CCAAD708E9}" type="datetimeFigureOut">
              <a:rPr lang="nl-BE" smtClean="0"/>
              <a:t>25/09/2024</a:t>
            </a:fld>
            <a:endParaRPr lang="nl-BE"/>
          </a:p>
        </p:txBody>
      </p:sp>
      <p:sp>
        <p:nvSpPr>
          <p:cNvPr id="5" name="Tijdelijke aanduiding voor voettekst 4">
            <a:extLst>
              <a:ext uri="{FF2B5EF4-FFF2-40B4-BE49-F238E27FC236}">
                <a16:creationId xmlns:a16="http://schemas.microsoft.com/office/drawing/2014/main" id="{DF773F76-4E41-1647-205C-1A1EA465957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E02C253-6448-DC4F-CD7D-CB1F3DE344E8}"/>
              </a:ext>
            </a:extLst>
          </p:cNvPr>
          <p:cNvSpPr>
            <a:spLocks noGrp="1"/>
          </p:cNvSpPr>
          <p:nvPr>
            <p:ph type="sldNum" sz="quarter" idx="12"/>
          </p:nvPr>
        </p:nvSpPr>
        <p:spPr/>
        <p:txBody>
          <a:bodyPr/>
          <a:lstStyle/>
          <a:p>
            <a:fld id="{A4F615C0-64BE-49DA-851C-917A8DD5CE4F}" type="slidenum">
              <a:rPr lang="nl-BE" smtClean="0"/>
              <a:t>‹nr.›</a:t>
            </a:fld>
            <a:endParaRPr lang="nl-BE"/>
          </a:p>
        </p:txBody>
      </p:sp>
    </p:spTree>
    <p:extLst>
      <p:ext uri="{BB962C8B-B14F-4D97-AF65-F5344CB8AC3E}">
        <p14:creationId xmlns:p14="http://schemas.microsoft.com/office/powerpoint/2010/main" val="57834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6F859E-C80B-F480-A236-99808F2E713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C404B4D-609E-4DD0-AF8B-1028753CBD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EE45119-1BDA-84E6-D66A-393A4BE7E1FA}"/>
              </a:ext>
            </a:extLst>
          </p:cNvPr>
          <p:cNvSpPr>
            <a:spLocks noGrp="1"/>
          </p:cNvSpPr>
          <p:nvPr>
            <p:ph type="dt" sz="half" idx="10"/>
          </p:nvPr>
        </p:nvSpPr>
        <p:spPr/>
        <p:txBody>
          <a:bodyPr/>
          <a:lstStyle/>
          <a:p>
            <a:fld id="{86707044-70D4-4B3E-9589-D4CCAAD708E9}" type="datetimeFigureOut">
              <a:rPr lang="nl-BE" smtClean="0"/>
              <a:t>25/09/2024</a:t>
            </a:fld>
            <a:endParaRPr lang="nl-BE"/>
          </a:p>
        </p:txBody>
      </p:sp>
      <p:sp>
        <p:nvSpPr>
          <p:cNvPr id="5" name="Tijdelijke aanduiding voor voettekst 4">
            <a:extLst>
              <a:ext uri="{FF2B5EF4-FFF2-40B4-BE49-F238E27FC236}">
                <a16:creationId xmlns:a16="http://schemas.microsoft.com/office/drawing/2014/main" id="{AEA76696-11FF-4AC7-2947-C6745447795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E1DBC40-A8F0-E07B-F66A-9AE8A00C4969}"/>
              </a:ext>
            </a:extLst>
          </p:cNvPr>
          <p:cNvSpPr>
            <a:spLocks noGrp="1"/>
          </p:cNvSpPr>
          <p:nvPr>
            <p:ph type="sldNum" sz="quarter" idx="12"/>
          </p:nvPr>
        </p:nvSpPr>
        <p:spPr/>
        <p:txBody>
          <a:bodyPr/>
          <a:lstStyle/>
          <a:p>
            <a:fld id="{A4F615C0-64BE-49DA-851C-917A8DD5CE4F}" type="slidenum">
              <a:rPr lang="nl-BE" smtClean="0"/>
              <a:t>‹nr.›</a:t>
            </a:fld>
            <a:endParaRPr lang="nl-BE"/>
          </a:p>
        </p:txBody>
      </p:sp>
    </p:spTree>
    <p:extLst>
      <p:ext uri="{BB962C8B-B14F-4D97-AF65-F5344CB8AC3E}">
        <p14:creationId xmlns:p14="http://schemas.microsoft.com/office/powerpoint/2010/main" val="220922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A8A895-2850-CF44-4285-F09DC5C351C2}"/>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E170716-20C4-ACBF-4B00-9AC80BB8C2D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2C382F52-9098-7BF6-1C86-F0ADB10A9E5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45D1BC3A-A0A5-AF5C-6513-483C9677B2DC}"/>
              </a:ext>
            </a:extLst>
          </p:cNvPr>
          <p:cNvSpPr>
            <a:spLocks noGrp="1"/>
          </p:cNvSpPr>
          <p:nvPr>
            <p:ph type="dt" sz="half" idx="10"/>
          </p:nvPr>
        </p:nvSpPr>
        <p:spPr/>
        <p:txBody>
          <a:bodyPr/>
          <a:lstStyle/>
          <a:p>
            <a:fld id="{86707044-70D4-4B3E-9589-D4CCAAD708E9}" type="datetimeFigureOut">
              <a:rPr lang="nl-BE" smtClean="0"/>
              <a:t>25/09/2024</a:t>
            </a:fld>
            <a:endParaRPr lang="nl-BE"/>
          </a:p>
        </p:txBody>
      </p:sp>
      <p:sp>
        <p:nvSpPr>
          <p:cNvPr id="6" name="Tijdelijke aanduiding voor voettekst 5">
            <a:extLst>
              <a:ext uri="{FF2B5EF4-FFF2-40B4-BE49-F238E27FC236}">
                <a16:creationId xmlns:a16="http://schemas.microsoft.com/office/drawing/2014/main" id="{58C1BD87-8A5F-A9C2-F6A8-6B21C9973A8E}"/>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5430F4E-EFD2-3CB9-0659-34256F06814F}"/>
              </a:ext>
            </a:extLst>
          </p:cNvPr>
          <p:cNvSpPr>
            <a:spLocks noGrp="1"/>
          </p:cNvSpPr>
          <p:nvPr>
            <p:ph type="sldNum" sz="quarter" idx="12"/>
          </p:nvPr>
        </p:nvSpPr>
        <p:spPr/>
        <p:txBody>
          <a:bodyPr/>
          <a:lstStyle/>
          <a:p>
            <a:fld id="{A4F615C0-64BE-49DA-851C-917A8DD5CE4F}" type="slidenum">
              <a:rPr lang="nl-BE" smtClean="0"/>
              <a:t>‹nr.›</a:t>
            </a:fld>
            <a:endParaRPr lang="nl-BE"/>
          </a:p>
        </p:txBody>
      </p:sp>
    </p:spTree>
    <p:extLst>
      <p:ext uri="{BB962C8B-B14F-4D97-AF65-F5344CB8AC3E}">
        <p14:creationId xmlns:p14="http://schemas.microsoft.com/office/powerpoint/2010/main" val="2603474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5CA00B-D3DD-71F5-15F4-3F96FC5AF242}"/>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84E696F-E039-CAD6-948B-3CD366785A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4A9A147-213F-91C7-598A-74BEE3FDB3C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367249F2-624E-61E4-24F9-5D8FF6BC0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ACB4FED-DB62-80EB-E26D-E90D317F87A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751E97D4-4BCA-C709-8012-09A12D184D2A}"/>
              </a:ext>
            </a:extLst>
          </p:cNvPr>
          <p:cNvSpPr>
            <a:spLocks noGrp="1"/>
          </p:cNvSpPr>
          <p:nvPr>
            <p:ph type="dt" sz="half" idx="10"/>
          </p:nvPr>
        </p:nvSpPr>
        <p:spPr/>
        <p:txBody>
          <a:bodyPr/>
          <a:lstStyle/>
          <a:p>
            <a:fld id="{86707044-70D4-4B3E-9589-D4CCAAD708E9}" type="datetimeFigureOut">
              <a:rPr lang="nl-BE" smtClean="0"/>
              <a:t>25/09/2024</a:t>
            </a:fld>
            <a:endParaRPr lang="nl-BE"/>
          </a:p>
        </p:txBody>
      </p:sp>
      <p:sp>
        <p:nvSpPr>
          <p:cNvPr id="8" name="Tijdelijke aanduiding voor voettekst 7">
            <a:extLst>
              <a:ext uri="{FF2B5EF4-FFF2-40B4-BE49-F238E27FC236}">
                <a16:creationId xmlns:a16="http://schemas.microsoft.com/office/drawing/2014/main" id="{9742B272-04D8-99F7-FADD-7E94B75A2F72}"/>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D9919CE4-B99E-F001-FC67-FA352DC3D178}"/>
              </a:ext>
            </a:extLst>
          </p:cNvPr>
          <p:cNvSpPr>
            <a:spLocks noGrp="1"/>
          </p:cNvSpPr>
          <p:nvPr>
            <p:ph type="sldNum" sz="quarter" idx="12"/>
          </p:nvPr>
        </p:nvSpPr>
        <p:spPr/>
        <p:txBody>
          <a:bodyPr/>
          <a:lstStyle/>
          <a:p>
            <a:fld id="{A4F615C0-64BE-49DA-851C-917A8DD5CE4F}" type="slidenum">
              <a:rPr lang="nl-BE" smtClean="0"/>
              <a:t>‹nr.›</a:t>
            </a:fld>
            <a:endParaRPr lang="nl-BE"/>
          </a:p>
        </p:txBody>
      </p:sp>
    </p:spTree>
    <p:extLst>
      <p:ext uri="{BB962C8B-B14F-4D97-AF65-F5344CB8AC3E}">
        <p14:creationId xmlns:p14="http://schemas.microsoft.com/office/powerpoint/2010/main" val="387179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18CF83-106E-D974-0905-BE6873098BAD}"/>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A42F3187-72DF-D25D-117C-D12D256D44F6}"/>
              </a:ext>
            </a:extLst>
          </p:cNvPr>
          <p:cNvSpPr>
            <a:spLocks noGrp="1"/>
          </p:cNvSpPr>
          <p:nvPr>
            <p:ph type="dt" sz="half" idx="10"/>
          </p:nvPr>
        </p:nvSpPr>
        <p:spPr/>
        <p:txBody>
          <a:bodyPr/>
          <a:lstStyle/>
          <a:p>
            <a:fld id="{86707044-70D4-4B3E-9589-D4CCAAD708E9}" type="datetimeFigureOut">
              <a:rPr lang="nl-BE" smtClean="0"/>
              <a:t>25/09/2024</a:t>
            </a:fld>
            <a:endParaRPr lang="nl-BE"/>
          </a:p>
        </p:txBody>
      </p:sp>
      <p:sp>
        <p:nvSpPr>
          <p:cNvPr id="4" name="Tijdelijke aanduiding voor voettekst 3">
            <a:extLst>
              <a:ext uri="{FF2B5EF4-FFF2-40B4-BE49-F238E27FC236}">
                <a16:creationId xmlns:a16="http://schemas.microsoft.com/office/drawing/2014/main" id="{4CCCF7AE-BAF2-AC40-F44A-3BCC5FDD3D7D}"/>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6397296F-DE11-9AF8-E759-8AECAF4A0832}"/>
              </a:ext>
            </a:extLst>
          </p:cNvPr>
          <p:cNvSpPr>
            <a:spLocks noGrp="1"/>
          </p:cNvSpPr>
          <p:nvPr>
            <p:ph type="sldNum" sz="quarter" idx="12"/>
          </p:nvPr>
        </p:nvSpPr>
        <p:spPr/>
        <p:txBody>
          <a:bodyPr/>
          <a:lstStyle/>
          <a:p>
            <a:fld id="{A4F615C0-64BE-49DA-851C-917A8DD5CE4F}" type="slidenum">
              <a:rPr lang="nl-BE" smtClean="0"/>
              <a:t>‹nr.›</a:t>
            </a:fld>
            <a:endParaRPr lang="nl-BE"/>
          </a:p>
        </p:txBody>
      </p:sp>
    </p:spTree>
    <p:extLst>
      <p:ext uri="{BB962C8B-B14F-4D97-AF65-F5344CB8AC3E}">
        <p14:creationId xmlns:p14="http://schemas.microsoft.com/office/powerpoint/2010/main" val="1347398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8919426-7545-B211-0855-11ABD108A33E}"/>
              </a:ext>
            </a:extLst>
          </p:cNvPr>
          <p:cNvSpPr>
            <a:spLocks noGrp="1"/>
          </p:cNvSpPr>
          <p:nvPr>
            <p:ph type="dt" sz="half" idx="10"/>
          </p:nvPr>
        </p:nvSpPr>
        <p:spPr/>
        <p:txBody>
          <a:bodyPr/>
          <a:lstStyle/>
          <a:p>
            <a:fld id="{86707044-70D4-4B3E-9589-D4CCAAD708E9}" type="datetimeFigureOut">
              <a:rPr lang="nl-BE" smtClean="0"/>
              <a:t>25/09/2024</a:t>
            </a:fld>
            <a:endParaRPr lang="nl-BE"/>
          </a:p>
        </p:txBody>
      </p:sp>
      <p:sp>
        <p:nvSpPr>
          <p:cNvPr id="3" name="Tijdelijke aanduiding voor voettekst 2">
            <a:extLst>
              <a:ext uri="{FF2B5EF4-FFF2-40B4-BE49-F238E27FC236}">
                <a16:creationId xmlns:a16="http://schemas.microsoft.com/office/drawing/2014/main" id="{46CA6D50-DE1F-692C-D6AE-0DFD24F19A38}"/>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D59E3933-592C-98C2-2474-DC30351C0726}"/>
              </a:ext>
            </a:extLst>
          </p:cNvPr>
          <p:cNvSpPr>
            <a:spLocks noGrp="1"/>
          </p:cNvSpPr>
          <p:nvPr>
            <p:ph type="sldNum" sz="quarter" idx="12"/>
          </p:nvPr>
        </p:nvSpPr>
        <p:spPr/>
        <p:txBody>
          <a:bodyPr/>
          <a:lstStyle/>
          <a:p>
            <a:fld id="{A4F615C0-64BE-49DA-851C-917A8DD5CE4F}" type="slidenum">
              <a:rPr lang="nl-BE" smtClean="0"/>
              <a:t>‹nr.›</a:t>
            </a:fld>
            <a:endParaRPr lang="nl-BE"/>
          </a:p>
        </p:txBody>
      </p:sp>
    </p:spTree>
    <p:extLst>
      <p:ext uri="{BB962C8B-B14F-4D97-AF65-F5344CB8AC3E}">
        <p14:creationId xmlns:p14="http://schemas.microsoft.com/office/powerpoint/2010/main" val="213601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9033C5-876A-63E7-2F3C-BBD90A06A48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A41EFE9-25CA-B31E-D286-7FCF5A511E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2F8F5301-D705-E570-D8E5-6AE915BD61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FDA1212-5CF4-7EFE-4A0D-6033DDF21E64}"/>
              </a:ext>
            </a:extLst>
          </p:cNvPr>
          <p:cNvSpPr>
            <a:spLocks noGrp="1"/>
          </p:cNvSpPr>
          <p:nvPr>
            <p:ph type="dt" sz="half" idx="10"/>
          </p:nvPr>
        </p:nvSpPr>
        <p:spPr/>
        <p:txBody>
          <a:bodyPr/>
          <a:lstStyle/>
          <a:p>
            <a:fld id="{86707044-70D4-4B3E-9589-D4CCAAD708E9}" type="datetimeFigureOut">
              <a:rPr lang="nl-BE" smtClean="0"/>
              <a:t>25/09/2024</a:t>
            </a:fld>
            <a:endParaRPr lang="nl-BE"/>
          </a:p>
        </p:txBody>
      </p:sp>
      <p:sp>
        <p:nvSpPr>
          <p:cNvPr id="6" name="Tijdelijke aanduiding voor voettekst 5">
            <a:extLst>
              <a:ext uri="{FF2B5EF4-FFF2-40B4-BE49-F238E27FC236}">
                <a16:creationId xmlns:a16="http://schemas.microsoft.com/office/drawing/2014/main" id="{295F8B24-8B18-6C3E-BAD6-2EBADD89C314}"/>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84B6410-E353-471F-70FF-70E351489E33}"/>
              </a:ext>
            </a:extLst>
          </p:cNvPr>
          <p:cNvSpPr>
            <a:spLocks noGrp="1"/>
          </p:cNvSpPr>
          <p:nvPr>
            <p:ph type="sldNum" sz="quarter" idx="12"/>
          </p:nvPr>
        </p:nvSpPr>
        <p:spPr/>
        <p:txBody>
          <a:bodyPr/>
          <a:lstStyle/>
          <a:p>
            <a:fld id="{A4F615C0-64BE-49DA-851C-917A8DD5CE4F}" type="slidenum">
              <a:rPr lang="nl-BE" smtClean="0"/>
              <a:t>‹nr.›</a:t>
            </a:fld>
            <a:endParaRPr lang="nl-BE"/>
          </a:p>
        </p:txBody>
      </p:sp>
    </p:spTree>
    <p:extLst>
      <p:ext uri="{BB962C8B-B14F-4D97-AF65-F5344CB8AC3E}">
        <p14:creationId xmlns:p14="http://schemas.microsoft.com/office/powerpoint/2010/main" val="2103158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805AB9-A5FE-1B97-5B52-789882CA8AA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E6F7662C-E83D-4C8C-F908-CB365601C8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B95EB910-9D75-7C67-BF35-1BCEABD41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3004C6A-11DB-40F0-1D27-6D8DA9ED5332}"/>
              </a:ext>
            </a:extLst>
          </p:cNvPr>
          <p:cNvSpPr>
            <a:spLocks noGrp="1"/>
          </p:cNvSpPr>
          <p:nvPr>
            <p:ph type="dt" sz="half" idx="10"/>
          </p:nvPr>
        </p:nvSpPr>
        <p:spPr/>
        <p:txBody>
          <a:bodyPr/>
          <a:lstStyle/>
          <a:p>
            <a:fld id="{86707044-70D4-4B3E-9589-D4CCAAD708E9}" type="datetimeFigureOut">
              <a:rPr lang="nl-BE" smtClean="0"/>
              <a:t>25/09/2024</a:t>
            </a:fld>
            <a:endParaRPr lang="nl-BE"/>
          </a:p>
        </p:txBody>
      </p:sp>
      <p:sp>
        <p:nvSpPr>
          <p:cNvPr id="6" name="Tijdelijke aanduiding voor voettekst 5">
            <a:extLst>
              <a:ext uri="{FF2B5EF4-FFF2-40B4-BE49-F238E27FC236}">
                <a16:creationId xmlns:a16="http://schemas.microsoft.com/office/drawing/2014/main" id="{321D90F8-9C4F-E512-C095-FC30AC7D9C79}"/>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F7BAF19-4B15-0F2E-AFDD-658F44C222E2}"/>
              </a:ext>
            </a:extLst>
          </p:cNvPr>
          <p:cNvSpPr>
            <a:spLocks noGrp="1"/>
          </p:cNvSpPr>
          <p:nvPr>
            <p:ph type="sldNum" sz="quarter" idx="12"/>
          </p:nvPr>
        </p:nvSpPr>
        <p:spPr/>
        <p:txBody>
          <a:bodyPr/>
          <a:lstStyle/>
          <a:p>
            <a:fld id="{A4F615C0-64BE-49DA-851C-917A8DD5CE4F}" type="slidenum">
              <a:rPr lang="nl-BE" smtClean="0"/>
              <a:t>‹nr.›</a:t>
            </a:fld>
            <a:endParaRPr lang="nl-BE"/>
          </a:p>
        </p:txBody>
      </p:sp>
    </p:spTree>
    <p:extLst>
      <p:ext uri="{BB962C8B-B14F-4D97-AF65-F5344CB8AC3E}">
        <p14:creationId xmlns:p14="http://schemas.microsoft.com/office/powerpoint/2010/main" val="3299978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4A578D0-B484-C1F1-CBCE-513F727D29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78767C9-A682-52C4-A521-0CCDE1002B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3DEC267-9522-7E96-0C68-5163B9BAE3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07044-70D4-4B3E-9589-D4CCAAD708E9}" type="datetimeFigureOut">
              <a:rPr lang="nl-BE" smtClean="0"/>
              <a:t>25/09/2024</a:t>
            </a:fld>
            <a:endParaRPr lang="nl-BE"/>
          </a:p>
        </p:txBody>
      </p:sp>
      <p:sp>
        <p:nvSpPr>
          <p:cNvPr id="5" name="Tijdelijke aanduiding voor voettekst 4">
            <a:extLst>
              <a:ext uri="{FF2B5EF4-FFF2-40B4-BE49-F238E27FC236}">
                <a16:creationId xmlns:a16="http://schemas.microsoft.com/office/drawing/2014/main" id="{424A0C41-49B0-4E59-58E6-A72ED0FDD9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30C6B515-35E5-E128-9C87-1F0C694ACD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615C0-64BE-49DA-851C-917A8DD5CE4F}" type="slidenum">
              <a:rPr lang="nl-BE" smtClean="0"/>
              <a:t>‹nr.›</a:t>
            </a:fld>
            <a:endParaRPr lang="nl-BE"/>
          </a:p>
        </p:txBody>
      </p:sp>
    </p:spTree>
    <p:extLst>
      <p:ext uri="{BB962C8B-B14F-4D97-AF65-F5344CB8AC3E}">
        <p14:creationId xmlns:p14="http://schemas.microsoft.com/office/powerpoint/2010/main" val="2737501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FC83B049-F4F8-2C90-39EE-CA2E2A376B98}"/>
              </a:ext>
            </a:extLst>
          </p:cNvPr>
          <p:cNvSpPr>
            <a:spLocks noGrp="1"/>
          </p:cNvSpPr>
          <p:nvPr>
            <p:ph type="ctrTitle"/>
          </p:nvPr>
        </p:nvSpPr>
        <p:spPr>
          <a:xfrm>
            <a:off x="2558716" y="955309"/>
            <a:ext cx="7074568" cy="2898975"/>
          </a:xfrm>
        </p:spPr>
        <p:txBody>
          <a:bodyPr>
            <a:normAutofit/>
          </a:bodyPr>
          <a:lstStyle/>
          <a:p>
            <a:r>
              <a:rPr lang="nl-BE" sz="6100">
                <a:solidFill>
                  <a:srgbClr val="FFFFFF"/>
                </a:solidFill>
              </a:rPr>
              <a:t>De rechtvaardige transitie,</a:t>
            </a:r>
            <a:br>
              <a:rPr lang="nl-BE" sz="6100">
                <a:solidFill>
                  <a:srgbClr val="FFFFFF"/>
                </a:solidFill>
              </a:rPr>
            </a:br>
            <a:r>
              <a:rPr lang="nl-BE" sz="6100">
                <a:solidFill>
                  <a:srgbClr val="FFFFFF"/>
                </a:solidFill>
              </a:rPr>
              <a:t>als plicht en noodzaak</a:t>
            </a:r>
          </a:p>
        </p:txBody>
      </p:sp>
      <p:sp>
        <p:nvSpPr>
          <p:cNvPr id="3" name="Ondertitel 2">
            <a:extLst>
              <a:ext uri="{FF2B5EF4-FFF2-40B4-BE49-F238E27FC236}">
                <a16:creationId xmlns:a16="http://schemas.microsoft.com/office/drawing/2014/main" id="{13C7BB47-C371-8E37-B866-2E4219CA37CA}"/>
              </a:ext>
            </a:extLst>
          </p:cNvPr>
          <p:cNvSpPr>
            <a:spLocks noGrp="1"/>
          </p:cNvSpPr>
          <p:nvPr>
            <p:ph type="subTitle" idx="1"/>
          </p:nvPr>
        </p:nvSpPr>
        <p:spPr>
          <a:xfrm>
            <a:off x="2634916" y="4533813"/>
            <a:ext cx="6930189" cy="938463"/>
          </a:xfrm>
        </p:spPr>
        <p:txBody>
          <a:bodyPr>
            <a:normAutofit/>
          </a:bodyPr>
          <a:lstStyle/>
          <a:p>
            <a:r>
              <a:rPr lang="nl-BE">
                <a:solidFill>
                  <a:srgbClr val="FFFFFF"/>
                </a:solidFill>
              </a:rPr>
              <a:t>Bea Cantillon</a:t>
            </a:r>
          </a:p>
          <a:p>
            <a:r>
              <a:rPr lang="nl-BE">
                <a:solidFill>
                  <a:srgbClr val="FFFFFF"/>
                </a:solidFill>
              </a:rPr>
              <a:t>   </a:t>
            </a:r>
          </a:p>
        </p:txBody>
      </p:sp>
      <p:sp>
        <p:nvSpPr>
          <p:cNvPr id="12"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49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03376A-494A-3EB7-E60F-86EFAF28DC60}"/>
              </a:ext>
            </a:extLst>
          </p:cNvPr>
          <p:cNvSpPr>
            <a:spLocks noGrp="1"/>
          </p:cNvSpPr>
          <p:nvPr>
            <p:ph type="title"/>
          </p:nvPr>
        </p:nvSpPr>
        <p:spPr/>
        <p:txBody>
          <a:bodyPr/>
          <a:lstStyle/>
          <a:p>
            <a:r>
              <a:rPr lang="nl-NL" sz="1800" dirty="0">
                <a:effectLst/>
                <a:latin typeface="Times New Roman" panose="02020603050405020304" pitchFamily="18" charset="0"/>
                <a:ea typeface="Times New Roman" panose="02020603050405020304" pitchFamily="18" charset="0"/>
              </a:rPr>
              <a:t>   Armoederisico, België,  kinderen naar leeftijd</a:t>
            </a:r>
            <a:br>
              <a:rPr lang="nl-BE" sz="1800" dirty="0">
                <a:effectLst/>
                <a:latin typeface="Times New Roman" panose="02020603050405020304" pitchFamily="18" charset="0"/>
                <a:ea typeface="Times New Roman" panose="02020603050405020304" pitchFamily="18" charset="0"/>
              </a:rPr>
            </a:br>
            <a:endParaRPr lang="nl-BE" dirty="0"/>
          </a:p>
        </p:txBody>
      </p:sp>
      <p:graphicFrame>
        <p:nvGraphicFramePr>
          <p:cNvPr id="4" name="Tijdelijke aanduiding voor inhoud 3">
            <a:extLst>
              <a:ext uri="{FF2B5EF4-FFF2-40B4-BE49-F238E27FC236}">
                <a16:creationId xmlns:a16="http://schemas.microsoft.com/office/drawing/2014/main" id="{9A7890AC-5B8E-4F9F-A5E6-2E6C2198CA6A}"/>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6340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F3C594C-C1D1-3684-057B-9164C34695E0}"/>
              </a:ext>
            </a:extLst>
          </p:cNvPr>
          <p:cNvSpPr>
            <a:spLocks noGrp="1"/>
          </p:cNvSpPr>
          <p:nvPr>
            <p:ph type="title"/>
          </p:nvPr>
        </p:nvSpPr>
        <p:spPr>
          <a:xfrm>
            <a:off x="686834" y="1153572"/>
            <a:ext cx="3200400" cy="4461163"/>
          </a:xfrm>
        </p:spPr>
        <p:txBody>
          <a:bodyPr>
            <a:normAutofit/>
          </a:bodyPr>
          <a:lstStyle/>
          <a:p>
            <a:r>
              <a:rPr lang="nl-BE" dirty="0">
                <a:solidFill>
                  <a:srgbClr val="FFFFFF"/>
                </a:solidFill>
                <a:latin typeface="+mn-lt"/>
              </a:rPr>
              <a:t>Sociale en ecologische vervlechtingen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571C901C-55D3-82C5-A3A0-554A8D879F07}"/>
              </a:ext>
            </a:extLst>
          </p:cNvPr>
          <p:cNvSpPr>
            <a:spLocks noGrp="1"/>
          </p:cNvSpPr>
          <p:nvPr>
            <p:ph idx="1"/>
          </p:nvPr>
        </p:nvSpPr>
        <p:spPr>
          <a:xfrm>
            <a:off x="4447308" y="591344"/>
            <a:ext cx="6906491" cy="5585619"/>
          </a:xfrm>
        </p:spPr>
        <p:txBody>
          <a:bodyPr anchor="ctr">
            <a:normAutofit/>
          </a:bodyPr>
          <a:lstStyle/>
          <a:p>
            <a:pPr marL="0" indent="0">
              <a:buNone/>
            </a:pPr>
            <a:endParaRPr lang="nl-BE" sz="2600"/>
          </a:p>
          <a:p>
            <a:r>
              <a:rPr lang="nl-BE" sz="2600"/>
              <a:t>De verdeling van de </a:t>
            </a:r>
            <a:r>
              <a:rPr lang="nl-BE" sz="2600" b="1"/>
              <a:t>voetafdruk</a:t>
            </a:r>
          </a:p>
          <a:p>
            <a:r>
              <a:rPr lang="nl-BE" sz="2600"/>
              <a:t>De verdeling van de </a:t>
            </a:r>
            <a:r>
              <a:rPr lang="nl-BE" sz="2600" b="1"/>
              <a:t>klimaatrisico’s</a:t>
            </a:r>
          </a:p>
          <a:p>
            <a:r>
              <a:rPr lang="nl-BE" sz="2600"/>
              <a:t>De impact van de economische en technologische transitie op </a:t>
            </a:r>
            <a:r>
              <a:rPr lang="nl-BE" sz="2600" b="1"/>
              <a:t>werk</a:t>
            </a:r>
          </a:p>
          <a:p>
            <a:r>
              <a:rPr lang="nl-BE" sz="2600"/>
              <a:t>De </a:t>
            </a:r>
            <a:r>
              <a:rPr lang="nl-BE" sz="2600" b="1"/>
              <a:t>capaciteit</a:t>
            </a:r>
            <a:r>
              <a:rPr lang="nl-BE" sz="2600"/>
              <a:t> om bij te dragen</a:t>
            </a:r>
          </a:p>
          <a:p>
            <a:r>
              <a:rPr lang="nl-BE" sz="2600"/>
              <a:t>De verdelingseffecten van het </a:t>
            </a:r>
            <a:r>
              <a:rPr lang="nl-BE" sz="2600" b="1"/>
              <a:t>klimaatbeleid</a:t>
            </a:r>
          </a:p>
          <a:p>
            <a:r>
              <a:rPr lang="nl-BE" sz="2600"/>
              <a:t>De </a:t>
            </a:r>
            <a:r>
              <a:rPr lang="nl-BE" sz="2600" b="1"/>
              <a:t>sociale aanvaarding </a:t>
            </a:r>
            <a:r>
              <a:rPr lang="nl-BE" sz="2600"/>
              <a:t>van het klimaatbeleid</a:t>
            </a:r>
          </a:p>
          <a:p>
            <a:r>
              <a:rPr lang="nl-BE" sz="2600"/>
              <a:t>De </a:t>
            </a:r>
            <a:r>
              <a:rPr lang="nl-BE" sz="2600" b="1"/>
              <a:t>kost </a:t>
            </a:r>
            <a:r>
              <a:rPr lang="nl-BE" sz="2600"/>
              <a:t>van de transitie</a:t>
            </a:r>
          </a:p>
          <a:p>
            <a:r>
              <a:rPr lang="nl-BE" sz="2600"/>
              <a:t>De </a:t>
            </a:r>
            <a:r>
              <a:rPr lang="nl-BE" sz="2600" b="1"/>
              <a:t>deelname</a:t>
            </a:r>
            <a:r>
              <a:rPr lang="nl-BE" sz="2600"/>
              <a:t> aan de besluitvorming en politieke representatie</a:t>
            </a:r>
          </a:p>
        </p:txBody>
      </p:sp>
    </p:spTree>
    <p:extLst>
      <p:ext uri="{BB962C8B-B14F-4D97-AF65-F5344CB8AC3E}">
        <p14:creationId xmlns:p14="http://schemas.microsoft.com/office/powerpoint/2010/main" val="3662452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56C12-D95E-F7AB-D41A-9C6924130C6C}"/>
              </a:ext>
            </a:extLst>
          </p:cNvPr>
          <p:cNvSpPr>
            <a:spLocks noGrp="1"/>
          </p:cNvSpPr>
          <p:nvPr>
            <p:ph type="title"/>
          </p:nvPr>
        </p:nvSpPr>
        <p:spPr/>
        <p:txBody>
          <a:bodyPr/>
          <a:lstStyle/>
          <a:p>
            <a:r>
              <a:rPr lang="nl-BE" dirty="0"/>
              <a:t>De verdeling van de voetafdruk, wereldwijd</a:t>
            </a:r>
          </a:p>
        </p:txBody>
      </p:sp>
      <p:pic>
        <p:nvPicPr>
          <p:cNvPr id="4" name="Tijdelijke aanduiding voor inhoud 3">
            <a:extLst>
              <a:ext uri="{FF2B5EF4-FFF2-40B4-BE49-F238E27FC236}">
                <a16:creationId xmlns:a16="http://schemas.microsoft.com/office/drawing/2014/main" id="{0FDF66F2-AC94-3854-F366-C3372852ADE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3143" y="1349829"/>
            <a:ext cx="10221685" cy="5399314"/>
          </a:xfrm>
          <a:prstGeom prst="rect">
            <a:avLst/>
          </a:prstGeom>
          <a:noFill/>
          <a:ln>
            <a:noFill/>
          </a:ln>
        </p:spPr>
      </p:pic>
    </p:spTree>
    <p:extLst>
      <p:ext uri="{BB962C8B-B14F-4D97-AF65-F5344CB8AC3E}">
        <p14:creationId xmlns:p14="http://schemas.microsoft.com/office/powerpoint/2010/main" val="2241467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2B442F-67E1-2EEF-E770-6F41686778B6}"/>
              </a:ext>
            </a:extLst>
          </p:cNvPr>
          <p:cNvSpPr>
            <a:spLocks noGrp="1"/>
          </p:cNvSpPr>
          <p:nvPr>
            <p:ph type="title"/>
          </p:nvPr>
        </p:nvSpPr>
        <p:spPr/>
        <p:txBody>
          <a:bodyPr/>
          <a:lstStyle/>
          <a:p>
            <a:r>
              <a:rPr lang="nl-BE" dirty="0"/>
              <a:t>De verdeling van voetafdruk, tussen gezinnen</a:t>
            </a:r>
          </a:p>
        </p:txBody>
      </p:sp>
      <p:pic>
        <p:nvPicPr>
          <p:cNvPr id="4" name="Tijdelijke aanduiding voor inhoud 3">
            <a:extLst>
              <a:ext uri="{FF2B5EF4-FFF2-40B4-BE49-F238E27FC236}">
                <a16:creationId xmlns:a16="http://schemas.microsoft.com/office/drawing/2014/main" id="{5B9D429F-444D-B214-869C-895A0F5DAE5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503680"/>
            <a:ext cx="9123680" cy="4714240"/>
          </a:xfrm>
          <a:prstGeom prst="rect">
            <a:avLst/>
          </a:prstGeom>
          <a:noFill/>
          <a:ln>
            <a:noFill/>
          </a:ln>
        </p:spPr>
      </p:pic>
    </p:spTree>
    <p:extLst>
      <p:ext uri="{BB962C8B-B14F-4D97-AF65-F5344CB8AC3E}">
        <p14:creationId xmlns:p14="http://schemas.microsoft.com/office/powerpoint/2010/main" val="318704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C38DA-C0FB-C6BE-0FD1-F7E014313274}"/>
              </a:ext>
            </a:extLst>
          </p:cNvPr>
          <p:cNvSpPr>
            <a:spLocks noGrp="1"/>
          </p:cNvSpPr>
          <p:nvPr>
            <p:ph type="title"/>
          </p:nvPr>
        </p:nvSpPr>
        <p:spPr/>
        <p:txBody>
          <a:bodyPr/>
          <a:lstStyle/>
          <a:p>
            <a:r>
              <a:rPr lang="nl-BE" dirty="0"/>
              <a:t>De verdeling van de klimaatrisico’s</a:t>
            </a:r>
          </a:p>
        </p:txBody>
      </p:sp>
      <p:sp>
        <p:nvSpPr>
          <p:cNvPr id="8" name="Tijdelijke aanduiding voor inhoud 7">
            <a:extLst>
              <a:ext uri="{FF2B5EF4-FFF2-40B4-BE49-F238E27FC236}">
                <a16:creationId xmlns:a16="http://schemas.microsoft.com/office/drawing/2014/main" id="{E50B4FAF-1EFE-97E7-117B-2FBD08574AC3}"/>
              </a:ext>
            </a:extLst>
          </p:cNvPr>
          <p:cNvSpPr>
            <a:spLocks noGrp="1"/>
          </p:cNvSpPr>
          <p:nvPr>
            <p:ph idx="1"/>
          </p:nvPr>
        </p:nvSpPr>
        <p:spPr>
          <a:xfrm>
            <a:off x="838200" y="2043258"/>
            <a:ext cx="10515600" cy="3363237"/>
          </a:xfrm>
        </p:spPr>
        <p:txBody>
          <a:bodyPr/>
          <a:lstStyle/>
          <a:p>
            <a:pPr marL="0" indent="0">
              <a:buNone/>
            </a:pPr>
            <a:r>
              <a:rPr lang="nl-BE" dirty="0"/>
              <a:t>-blootstelling</a:t>
            </a:r>
          </a:p>
          <a:p>
            <a:pPr marL="0" indent="0">
              <a:buNone/>
            </a:pPr>
            <a:r>
              <a:rPr lang="nl-BE" dirty="0"/>
              <a:t>-kwetsbaarheid </a:t>
            </a:r>
          </a:p>
          <a:p>
            <a:pPr marL="0" indent="0">
              <a:buNone/>
            </a:pPr>
            <a:r>
              <a:rPr lang="nl-BE" dirty="0"/>
              <a:t>-weerbaarheid</a:t>
            </a:r>
          </a:p>
        </p:txBody>
      </p:sp>
    </p:spTree>
    <p:extLst>
      <p:ext uri="{BB962C8B-B14F-4D97-AF65-F5344CB8AC3E}">
        <p14:creationId xmlns:p14="http://schemas.microsoft.com/office/powerpoint/2010/main" val="3984041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8F2A0A-F3CE-6942-52E9-24C9F3C6B189}"/>
              </a:ext>
            </a:extLst>
          </p:cNvPr>
          <p:cNvSpPr>
            <a:spLocks noGrp="1"/>
          </p:cNvSpPr>
          <p:nvPr>
            <p:ph type="title"/>
          </p:nvPr>
        </p:nvSpPr>
        <p:spPr/>
        <p:txBody>
          <a:bodyPr/>
          <a:lstStyle/>
          <a:p>
            <a:endParaRPr lang="nl-BE"/>
          </a:p>
        </p:txBody>
      </p:sp>
      <p:pic>
        <p:nvPicPr>
          <p:cNvPr id="3074" name="Picture 2">
            <a:extLst>
              <a:ext uri="{FF2B5EF4-FFF2-40B4-BE49-F238E27FC236}">
                <a16:creationId xmlns:a16="http://schemas.microsoft.com/office/drawing/2014/main" id="{C45CDCA3-F173-7A9F-76CF-B8DAB9945F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9530" y="1825625"/>
            <a:ext cx="775294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221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0DC93-0BE3-E360-CD62-D1467FC282BB}"/>
              </a:ext>
            </a:extLst>
          </p:cNvPr>
          <p:cNvSpPr>
            <a:spLocks noGrp="1"/>
          </p:cNvSpPr>
          <p:nvPr>
            <p:ph type="title"/>
          </p:nvPr>
        </p:nvSpPr>
        <p:spPr>
          <a:xfrm>
            <a:off x="441960" y="446406"/>
            <a:ext cx="10515600" cy="646332"/>
          </a:xfrm>
        </p:spPr>
        <p:txBody>
          <a:bodyPr>
            <a:normAutofit fontScale="90000"/>
          </a:bodyPr>
          <a:lstStyle/>
          <a:p>
            <a:r>
              <a:rPr lang="nl-BE" dirty="0"/>
              <a:t>De impact van innovatie en </a:t>
            </a:r>
            <a:r>
              <a:rPr lang="nl-BE" dirty="0" err="1"/>
              <a:t>exnovatie</a:t>
            </a:r>
            <a:r>
              <a:rPr lang="nl-BE" dirty="0"/>
              <a:t> op de arbeidsmarkt</a:t>
            </a:r>
          </a:p>
        </p:txBody>
      </p:sp>
      <p:sp>
        <p:nvSpPr>
          <p:cNvPr id="5" name="Tijdelijke aanduiding voor inhoud 4">
            <a:extLst>
              <a:ext uri="{FF2B5EF4-FFF2-40B4-BE49-F238E27FC236}">
                <a16:creationId xmlns:a16="http://schemas.microsoft.com/office/drawing/2014/main" id="{49DC1AB8-5831-30C4-CB4D-C4B07EDB3C3F}"/>
              </a:ext>
            </a:extLst>
          </p:cNvPr>
          <p:cNvSpPr>
            <a:spLocks noGrp="1"/>
          </p:cNvSpPr>
          <p:nvPr>
            <p:ph idx="1"/>
          </p:nvPr>
        </p:nvSpPr>
        <p:spPr/>
        <p:txBody>
          <a:bodyPr/>
          <a:lstStyle/>
          <a:p>
            <a:r>
              <a:rPr lang="nl-BE" dirty="0"/>
              <a:t>Veel onzekerheden, ook tegen de achtergrond van de digitalisering</a:t>
            </a:r>
          </a:p>
          <a:p>
            <a:r>
              <a:rPr lang="nl-BE" dirty="0"/>
              <a:t>Geen verlies aan jobs verwacht, integendeel</a:t>
            </a:r>
          </a:p>
          <a:p>
            <a:r>
              <a:rPr lang="nl-BE" dirty="0"/>
              <a:t>Wel belangrijke verschuivingen en dus onzekerheden voor werknemers</a:t>
            </a:r>
          </a:p>
        </p:txBody>
      </p:sp>
    </p:spTree>
    <p:extLst>
      <p:ext uri="{BB962C8B-B14F-4D97-AF65-F5344CB8AC3E}">
        <p14:creationId xmlns:p14="http://schemas.microsoft.com/office/powerpoint/2010/main" val="1664069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0DC93-0BE3-E360-CD62-D1467FC282BB}"/>
              </a:ext>
            </a:extLst>
          </p:cNvPr>
          <p:cNvSpPr>
            <a:spLocks noGrp="1"/>
          </p:cNvSpPr>
          <p:nvPr>
            <p:ph type="title"/>
          </p:nvPr>
        </p:nvSpPr>
        <p:spPr>
          <a:xfrm>
            <a:off x="441960" y="446406"/>
            <a:ext cx="10515600" cy="646332"/>
          </a:xfrm>
        </p:spPr>
        <p:txBody>
          <a:bodyPr>
            <a:normAutofit fontScale="90000"/>
          </a:bodyPr>
          <a:lstStyle/>
          <a:p>
            <a:endParaRPr lang="nl-BE" dirty="0"/>
          </a:p>
        </p:txBody>
      </p:sp>
      <p:pic>
        <p:nvPicPr>
          <p:cNvPr id="4" name="Tijdelijke aanduiding voor inhoud 3">
            <a:extLst>
              <a:ext uri="{FF2B5EF4-FFF2-40B4-BE49-F238E27FC236}">
                <a16:creationId xmlns:a16="http://schemas.microsoft.com/office/drawing/2014/main" id="{1B176FCA-6771-DCAF-3297-F060369D3EF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8401" y="1910080"/>
            <a:ext cx="9184640" cy="4226560"/>
          </a:xfrm>
          <a:prstGeom prst="rect">
            <a:avLst/>
          </a:prstGeom>
          <a:noFill/>
          <a:ln>
            <a:noFill/>
          </a:ln>
        </p:spPr>
      </p:pic>
      <p:sp>
        <p:nvSpPr>
          <p:cNvPr id="6" name="Tekstvak 5">
            <a:extLst>
              <a:ext uri="{FF2B5EF4-FFF2-40B4-BE49-F238E27FC236}">
                <a16:creationId xmlns:a16="http://schemas.microsoft.com/office/drawing/2014/main" id="{DA03445C-27A8-30C6-E522-9B968319EF4E}"/>
              </a:ext>
            </a:extLst>
          </p:cNvPr>
          <p:cNvSpPr txBox="1"/>
          <p:nvPr/>
        </p:nvSpPr>
        <p:spPr>
          <a:xfrm>
            <a:off x="1168402" y="1278467"/>
            <a:ext cx="9184640" cy="646331"/>
          </a:xfrm>
          <a:prstGeom prst="rect">
            <a:avLst/>
          </a:prstGeom>
          <a:noFill/>
        </p:spPr>
        <p:txBody>
          <a:bodyPr wrap="square">
            <a:spAutoFit/>
          </a:bodyPr>
          <a:lstStyle/>
          <a:p>
            <a:r>
              <a:rPr lang="en-US" sz="1800" b="1" dirty="0">
                <a:effectLst/>
                <a:latin typeface="CIDFont+F3"/>
                <a:ea typeface="Calibri" panose="020F0502020204030204" pitchFamily="34" charset="0"/>
                <a:cs typeface="Segoe UI" panose="020B0502040204020203" pitchFamily="34" charset="0"/>
              </a:rPr>
              <a:t>Job creation by sector in 2030 in Belgium (thousands of jobs, compared to BAU scenario) (</a:t>
            </a:r>
            <a:r>
              <a:rPr lang="nl-BE" b="1" dirty="0" err="1">
                <a:effectLst/>
              </a:rPr>
              <a:t>Climact</a:t>
            </a:r>
            <a:r>
              <a:rPr lang="nl-BE" b="1" dirty="0">
                <a:effectLst/>
              </a:rPr>
              <a:t> et al., 2016)</a:t>
            </a:r>
            <a:r>
              <a:rPr lang="en-US" sz="1800" dirty="0">
                <a:effectLst/>
                <a:latin typeface="CIDFont+F3"/>
                <a:ea typeface="Calibri" panose="020F0502020204030204" pitchFamily="34" charset="0"/>
                <a:cs typeface="Segoe UI" panose="020B0502040204020203" pitchFamily="34" charset="0"/>
              </a:rPr>
              <a:t> </a:t>
            </a:r>
            <a:endParaRPr lang="nl-BE" dirty="0"/>
          </a:p>
        </p:txBody>
      </p:sp>
    </p:spTree>
    <p:extLst>
      <p:ext uri="{BB962C8B-B14F-4D97-AF65-F5344CB8AC3E}">
        <p14:creationId xmlns:p14="http://schemas.microsoft.com/office/powerpoint/2010/main" val="374097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CE216DE-6886-7B92-E489-A8B9C7E9CB1F}"/>
              </a:ext>
            </a:extLst>
          </p:cNvPr>
          <p:cNvSpPr>
            <a:spLocks noGrp="1"/>
          </p:cNvSpPr>
          <p:nvPr>
            <p:ph type="title"/>
          </p:nvPr>
        </p:nvSpPr>
        <p:spPr>
          <a:xfrm>
            <a:off x="1008184" y="174032"/>
            <a:ext cx="10175631" cy="1111843"/>
          </a:xfrm>
        </p:spPr>
        <p:txBody>
          <a:bodyPr vert="horz" lIns="91440" tIns="45720" rIns="91440" bIns="45720" rtlCol="0" anchor="ctr">
            <a:normAutofit/>
          </a:bodyPr>
          <a:lstStyle/>
          <a:p>
            <a:pPr algn="ctr"/>
            <a:r>
              <a:rPr lang="en-US" sz="3700" kern="1200" dirty="0">
                <a:solidFill>
                  <a:schemeClr val="tx1"/>
                </a:solidFill>
                <a:latin typeface="+mj-lt"/>
                <a:ea typeface="+mj-ea"/>
                <a:cs typeface="+mj-cs"/>
              </a:rPr>
              <a:t>De </a:t>
            </a:r>
            <a:r>
              <a:rPr lang="en-US" sz="3700" kern="1200" dirty="0" err="1">
                <a:solidFill>
                  <a:schemeClr val="tx1"/>
                </a:solidFill>
                <a:latin typeface="+mj-lt"/>
                <a:ea typeface="+mj-ea"/>
                <a:cs typeface="+mj-cs"/>
              </a:rPr>
              <a:t>capaciteit</a:t>
            </a:r>
            <a:r>
              <a:rPr lang="en-US" sz="3700" kern="1200" dirty="0">
                <a:solidFill>
                  <a:schemeClr val="tx1"/>
                </a:solidFill>
                <a:latin typeface="+mj-lt"/>
                <a:ea typeface="+mj-ea"/>
                <a:cs typeface="+mj-cs"/>
              </a:rPr>
              <a:t> om </a:t>
            </a:r>
            <a:r>
              <a:rPr lang="en-US" sz="3700" kern="1200" dirty="0" err="1">
                <a:solidFill>
                  <a:schemeClr val="tx1"/>
                </a:solidFill>
                <a:latin typeface="+mj-lt"/>
                <a:ea typeface="+mj-ea"/>
                <a:cs typeface="+mj-cs"/>
              </a:rPr>
              <a:t>bij</a:t>
            </a:r>
            <a:r>
              <a:rPr lang="en-US" sz="3700" kern="1200" dirty="0">
                <a:solidFill>
                  <a:schemeClr val="tx1"/>
                </a:solidFill>
                <a:latin typeface="+mj-lt"/>
                <a:ea typeface="+mj-ea"/>
                <a:cs typeface="+mj-cs"/>
              </a:rPr>
              <a:t> te </a:t>
            </a:r>
            <a:r>
              <a:rPr lang="en-US" sz="3700" kern="1200" dirty="0" err="1">
                <a:solidFill>
                  <a:schemeClr val="tx1"/>
                </a:solidFill>
                <a:latin typeface="+mj-lt"/>
                <a:ea typeface="+mj-ea"/>
                <a:cs typeface="+mj-cs"/>
              </a:rPr>
              <a:t>dragen</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aan</a:t>
            </a:r>
            <a:r>
              <a:rPr lang="en-US" sz="3700" kern="1200" dirty="0">
                <a:solidFill>
                  <a:schemeClr val="tx1"/>
                </a:solidFill>
                <a:latin typeface="+mj-lt"/>
                <a:ea typeface="+mj-ea"/>
                <a:cs typeface="+mj-cs"/>
              </a:rPr>
              <a:t> de </a:t>
            </a:r>
            <a:r>
              <a:rPr lang="en-US" sz="3700" kern="1200" dirty="0" err="1">
                <a:solidFill>
                  <a:schemeClr val="tx1"/>
                </a:solidFill>
                <a:latin typeface="+mj-lt"/>
                <a:ea typeface="+mj-ea"/>
                <a:cs typeface="+mj-cs"/>
              </a:rPr>
              <a:t>overgang</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naar</a:t>
            </a:r>
            <a:r>
              <a:rPr lang="en-US" sz="3700" kern="1200" dirty="0">
                <a:solidFill>
                  <a:schemeClr val="tx1"/>
                </a:solidFill>
                <a:latin typeface="+mj-lt"/>
                <a:ea typeface="+mj-ea"/>
                <a:cs typeface="+mj-cs"/>
              </a:rPr>
              <a:t> CO2 </a:t>
            </a:r>
            <a:r>
              <a:rPr lang="en-US" sz="3700" kern="1200" dirty="0" err="1">
                <a:solidFill>
                  <a:schemeClr val="tx1"/>
                </a:solidFill>
                <a:latin typeface="+mj-lt"/>
                <a:ea typeface="+mj-ea"/>
                <a:cs typeface="+mj-cs"/>
              </a:rPr>
              <a:t>neutraliteit</a:t>
            </a:r>
            <a:endParaRPr lang="en-US" sz="3700" kern="1200" dirty="0">
              <a:solidFill>
                <a:schemeClr val="tx1"/>
              </a:solidFill>
              <a:latin typeface="+mj-lt"/>
              <a:ea typeface="+mj-ea"/>
              <a:cs typeface="+mj-cs"/>
            </a:endParaRPr>
          </a:p>
        </p:txBody>
      </p:sp>
      <p:sp>
        <p:nvSpPr>
          <p:cNvPr id="8" name="Rectangle 1">
            <a:extLst>
              <a:ext uri="{FF2B5EF4-FFF2-40B4-BE49-F238E27FC236}">
                <a16:creationId xmlns:a16="http://schemas.microsoft.com/office/drawing/2014/main" id="{2BDCF6C6-48B0-137A-4A15-ADB1536A3894}"/>
              </a:ext>
            </a:extLst>
          </p:cNvPr>
          <p:cNvSpPr>
            <a:spLocks noChangeArrowheads="1"/>
          </p:cNvSpPr>
          <p:nvPr/>
        </p:nvSpPr>
        <p:spPr bwMode="auto">
          <a:xfrm flipV="1">
            <a:off x="1008184" y="1382486"/>
            <a:ext cx="10175630" cy="774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25000" lnSpcReduction="20000"/>
          </a:bodyPr>
          <a:lstStyle/>
          <a:p>
            <a:pPr marR="0" lvl="0" algn="ctr" fontAlgn="base">
              <a:lnSpc>
                <a:spcPct val="90000"/>
              </a:lnSpc>
              <a:spcBef>
                <a:spcPct val="0"/>
              </a:spcBef>
              <a:spcAft>
                <a:spcPts val="600"/>
              </a:spcAft>
              <a:buClrTx/>
              <a:buSzTx/>
              <a:tabLst/>
            </a:pPr>
            <a:endParaRPr kumimoji="0" lang="en-US" altLang="nl-BE" sz="2000" b="0" i="0" u="none" strike="noStrike" cap="none" normalizeH="0" baseline="0" dirty="0">
              <a:ln>
                <a:noFill/>
              </a:ln>
              <a:effectLst/>
            </a:endParaRPr>
          </a:p>
        </p:txBody>
      </p:sp>
      <p:graphicFrame>
        <p:nvGraphicFramePr>
          <p:cNvPr id="7" name="Tijdelijke aanduiding voor inhoud 6">
            <a:extLst>
              <a:ext uri="{FF2B5EF4-FFF2-40B4-BE49-F238E27FC236}">
                <a16:creationId xmlns:a16="http://schemas.microsoft.com/office/drawing/2014/main" id="{B194E4D2-CCE2-D158-225D-8EDBF22786CE}"/>
              </a:ext>
            </a:extLst>
          </p:cNvPr>
          <p:cNvGraphicFramePr>
            <a:graphicFrameLocks noGrp="1"/>
          </p:cNvGraphicFramePr>
          <p:nvPr>
            <p:ph idx="1"/>
            <p:extLst>
              <p:ext uri="{D42A27DB-BD31-4B8C-83A1-F6EECF244321}">
                <p14:modId xmlns:p14="http://schemas.microsoft.com/office/powerpoint/2010/main" val="3909149859"/>
              </p:ext>
            </p:extLst>
          </p:nvPr>
        </p:nvGraphicFramePr>
        <p:xfrm>
          <a:off x="185058" y="1285874"/>
          <a:ext cx="11691259" cy="5398094"/>
        </p:xfrm>
        <a:graphic>
          <a:graphicData uri="http://schemas.openxmlformats.org/drawingml/2006/table">
            <a:tbl>
              <a:tblPr firstRow="1" firstCol="1" bandRow="1">
                <a:tableStyleId>{5C22544A-7EE6-4342-B048-85BDC9FD1C3A}</a:tableStyleId>
              </a:tblPr>
              <a:tblGrid>
                <a:gridCol w="2597774">
                  <a:extLst>
                    <a:ext uri="{9D8B030D-6E8A-4147-A177-3AD203B41FA5}">
                      <a16:colId xmlns:a16="http://schemas.microsoft.com/office/drawing/2014/main" val="258747906"/>
                    </a:ext>
                  </a:extLst>
                </a:gridCol>
                <a:gridCol w="1763797">
                  <a:extLst>
                    <a:ext uri="{9D8B030D-6E8A-4147-A177-3AD203B41FA5}">
                      <a16:colId xmlns:a16="http://schemas.microsoft.com/office/drawing/2014/main" val="968181486"/>
                    </a:ext>
                  </a:extLst>
                </a:gridCol>
                <a:gridCol w="1763797">
                  <a:extLst>
                    <a:ext uri="{9D8B030D-6E8A-4147-A177-3AD203B41FA5}">
                      <a16:colId xmlns:a16="http://schemas.microsoft.com/office/drawing/2014/main" val="2858657784"/>
                    </a:ext>
                  </a:extLst>
                </a:gridCol>
                <a:gridCol w="1801106">
                  <a:extLst>
                    <a:ext uri="{9D8B030D-6E8A-4147-A177-3AD203B41FA5}">
                      <a16:colId xmlns:a16="http://schemas.microsoft.com/office/drawing/2014/main" val="2263831652"/>
                    </a:ext>
                  </a:extLst>
                </a:gridCol>
                <a:gridCol w="1862492">
                  <a:extLst>
                    <a:ext uri="{9D8B030D-6E8A-4147-A177-3AD203B41FA5}">
                      <a16:colId xmlns:a16="http://schemas.microsoft.com/office/drawing/2014/main" val="2351076704"/>
                    </a:ext>
                  </a:extLst>
                </a:gridCol>
                <a:gridCol w="1902293">
                  <a:extLst>
                    <a:ext uri="{9D8B030D-6E8A-4147-A177-3AD203B41FA5}">
                      <a16:colId xmlns:a16="http://schemas.microsoft.com/office/drawing/2014/main" val="3978895916"/>
                    </a:ext>
                  </a:extLst>
                </a:gridCol>
              </a:tblGrid>
              <a:tr h="1264510">
                <a:tc>
                  <a:txBody>
                    <a:bodyPr/>
                    <a:lstStyle/>
                    <a:p>
                      <a:pPr fontAlgn="base">
                        <a:lnSpc>
                          <a:spcPct val="107000"/>
                        </a:lnSpc>
                        <a:spcAft>
                          <a:spcPts val="800"/>
                        </a:spcAft>
                      </a:pPr>
                      <a:r>
                        <a:rPr lang="en-US" sz="14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400">
                          <a:effectLst/>
                        </a:rPr>
                        <a:t>Total </a:t>
                      </a:r>
                      <a:r>
                        <a:rPr lang="nl-BE" sz="14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400">
                          <a:effectLst/>
                        </a:rPr>
                        <a:t>65+ </a:t>
                      </a:r>
                      <a:r>
                        <a:rPr lang="nl-BE" sz="14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400" dirty="0">
                          <a:effectLst/>
                        </a:rPr>
                        <a:t>Single parent </a:t>
                      </a:r>
                      <a:r>
                        <a:rPr lang="nl-BE" sz="1400" dirty="0">
                          <a:effectLst/>
                        </a:rPr>
                        <a:t>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400">
                          <a:effectLst/>
                        </a:rPr>
                        <a:t>Persons in low  </a:t>
                      </a:r>
                      <a:br>
                        <a:rPr lang="en-US" sz="1400">
                          <a:effectLst/>
                        </a:rPr>
                      </a:br>
                      <a:r>
                        <a:rPr lang="en-US" sz="1400">
                          <a:effectLst/>
                        </a:rPr>
                        <a:t>work intensity  </a:t>
                      </a:r>
                      <a:br>
                        <a:rPr lang="en-US" sz="1400">
                          <a:effectLst/>
                        </a:rPr>
                      </a:br>
                      <a:r>
                        <a:rPr lang="en-US" sz="1400">
                          <a:effectLst/>
                        </a:rPr>
                        <a:t>households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400">
                          <a:effectLst/>
                        </a:rPr>
                        <a:t>Low levels of education </a:t>
                      </a:r>
                      <a:r>
                        <a:rPr lang="nl-BE" sz="14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0904245"/>
                  </a:ext>
                </a:extLst>
              </a:tr>
              <a:tr h="530243">
                <a:tc>
                  <a:txBody>
                    <a:bodyPr/>
                    <a:lstStyle/>
                    <a:p>
                      <a:pPr algn="ctr" fontAlgn="base">
                        <a:lnSpc>
                          <a:spcPct val="107000"/>
                        </a:lnSpc>
                        <a:spcAft>
                          <a:spcPts val="800"/>
                        </a:spcAft>
                      </a:pPr>
                      <a:r>
                        <a:rPr lang="en-US" sz="1400">
                          <a:effectLst/>
                        </a:rPr>
                        <a:t>POOR (&lt;60% of MDI) </a:t>
                      </a:r>
                      <a:r>
                        <a:rPr lang="nl-BE" sz="14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dirty="0">
                          <a:effectLst/>
                          <a:highlight>
                            <a:srgbClr val="FF0000"/>
                          </a:highlight>
                        </a:rPr>
                        <a:t>14,8% </a:t>
                      </a:r>
                      <a:r>
                        <a:rPr lang="nl-BE" sz="1600" dirty="0">
                          <a:effectLst/>
                          <a:highlight>
                            <a:srgbClr val="FF0000"/>
                          </a:highlight>
                        </a:rPr>
                        <a:t> </a:t>
                      </a:r>
                      <a:endParaRPr lang="nl-BE" sz="16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dirty="0">
                          <a:effectLst/>
                        </a:rPr>
                        <a:t>15,7% </a:t>
                      </a:r>
                      <a:r>
                        <a:rPr lang="nl-BE" sz="1600" dirty="0">
                          <a:effectLst/>
                        </a:rPr>
                        <a:t>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a:effectLst/>
                        </a:rPr>
                        <a:t>33,4% </a:t>
                      </a:r>
                      <a:r>
                        <a:rPr lang="nl-BE" sz="16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a:effectLst/>
                        </a:rPr>
                        <a:t>70,6% </a:t>
                      </a:r>
                      <a:r>
                        <a:rPr lang="nl-BE" sz="16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dirty="0">
                          <a:effectLst/>
                          <a:highlight>
                            <a:srgbClr val="FF0000"/>
                          </a:highlight>
                        </a:rPr>
                        <a:t>25,3% </a:t>
                      </a:r>
                      <a:r>
                        <a:rPr lang="nl-BE" sz="1600" dirty="0">
                          <a:effectLst/>
                          <a:highlight>
                            <a:srgbClr val="FF0000"/>
                          </a:highlight>
                        </a:rPr>
                        <a:t> </a:t>
                      </a:r>
                      <a:endParaRPr lang="nl-BE" sz="16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67740898"/>
                  </a:ext>
                </a:extLst>
              </a:tr>
              <a:tr h="867522">
                <a:tc>
                  <a:txBody>
                    <a:bodyPr/>
                    <a:lstStyle/>
                    <a:p>
                      <a:pPr algn="ctr" fontAlgn="base">
                        <a:lnSpc>
                          <a:spcPct val="107000"/>
                        </a:lnSpc>
                        <a:spcAft>
                          <a:spcPts val="800"/>
                        </a:spcAft>
                      </a:pPr>
                      <a:r>
                        <a:rPr lang="en-US" sz="1400">
                          <a:effectLst/>
                        </a:rPr>
                        <a:t>LOWER MIDDLECLASS (60-80% of MDI) </a:t>
                      </a:r>
                      <a:r>
                        <a:rPr lang="nl-BE" sz="14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dirty="0">
                          <a:effectLst/>
                          <a:highlight>
                            <a:srgbClr val="FF0000"/>
                          </a:highlight>
                        </a:rPr>
                        <a:t>17,7% </a:t>
                      </a:r>
                      <a:r>
                        <a:rPr lang="nl-BE" sz="1600" dirty="0">
                          <a:effectLst/>
                          <a:highlight>
                            <a:srgbClr val="FF0000"/>
                          </a:highlight>
                        </a:rPr>
                        <a:t> </a:t>
                      </a:r>
                      <a:endParaRPr lang="nl-BE" sz="16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a:effectLst/>
                        </a:rPr>
                        <a:t>33,7% </a:t>
                      </a:r>
                      <a:r>
                        <a:rPr lang="nl-BE" sz="16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a:effectLst/>
                        </a:rPr>
                        <a:t>26,6% </a:t>
                      </a:r>
                      <a:r>
                        <a:rPr lang="nl-BE" sz="16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a:effectLst/>
                        </a:rPr>
                        <a:t>20,8% </a:t>
                      </a:r>
                      <a:r>
                        <a:rPr lang="nl-BE" sz="16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dirty="0">
                          <a:effectLst/>
                          <a:highlight>
                            <a:srgbClr val="FF0000"/>
                          </a:highlight>
                        </a:rPr>
                        <a:t>28,4% </a:t>
                      </a:r>
                      <a:r>
                        <a:rPr lang="nl-BE" sz="1600" dirty="0">
                          <a:effectLst/>
                          <a:highlight>
                            <a:srgbClr val="FF0000"/>
                          </a:highlight>
                        </a:rPr>
                        <a:t> </a:t>
                      </a:r>
                      <a:endParaRPr lang="nl-BE" sz="16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99864478"/>
                  </a:ext>
                </a:extLst>
              </a:tr>
              <a:tr h="867522">
                <a:tc>
                  <a:txBody>
                    <a:bodyPr/>
                    <a:lstStyle/>
                    <a:p>
                      <a:pPr algn="ctr" fontAlgn="base">
                        <a:lnSpc>
                          <a:spcPct val="107000"/>
                        </a:lnSpc>
                        <a:spcAft>
                          <a:spcPts val="800"/>
                        </a:spcAft>
                      </a:pPr>
                      <a:r>
                        <a:rPr lang="en-US" sz="1400">
                          <a:effectLst/>
                        </a:rPr>
                        <a:t>CORE MIDDLECLASS (80-120% of MDI) </a:t>
                      </a:r>
                      <a:r>
                        <a:rPr lang="nl-BE" sz="14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a:effectLst/>
                        </a:rPr>
                        <a:t>35,8% </a:t>
                      </a:r>
                      <a:r>
                        <a:rPr lang="nl-BE" sz="16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a:effectLst/>
                        </a:rPr>
                        <a:t>34,7% </a:t>
                      </a:r>
                      <a:r>
                        <a:rPr lang="nl-BE" sz="16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a:effectLst/>
                        </a:rPr>
                        <a:t>33,4% </a:t>
                      </a:r>
                      <a:r>
                        <a:rPr lang="nl-BE" sz="16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a:effectLst/>
                        </a:rPr>
                        <a:t>7% </a:t>
                      </a:r>
                      <a:r>
                        <a:rPr lang="nl-BE" sz="16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a:effectLst/>
                        </a:rPr>
                        <a:t>34,9% </a:t>
                      </a:r>
                      <a:r>
                        <a:rPr lang="nl-BE" sz="16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92079572"/>
                  </a:ext>
                </a:extLst>
              </a:tr>
              <a:tr h="867522">
                <a:tc>
                  <a:txBody>
                    <a:bodyPr/>
                    <a:lstStyle/>
                    <a:p>
                      <a:pPr algn="ctr" fontAlgn="base">
                        <a:lnSpc>
                          <a:spcPct val="107000"/>
                        </a:lnSpc>
                        <a:spcAft>
                          <a:spcPts val="800"/>
                        </a:spcAft>
                      </a:pPr>
                      <a:r>
                        <a:rPr lang="en-US" sz="1400">
                          <a:effectLst/>
                        </a:rPr>
                        <a:t>HIGHER MIDDLECLASS (120-200% of MDI) </a:t>
                      </a:r>
                      <a:r>
                        <a:rPr lang="nl-BE" sz="14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a:effectLst/>
                        </a:rPr>
                        <a:t>27,8% </a:t>
                      </a:r>
                      <a:r>
                        <a:rPr lang="nl-BE" sz="16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a:effectLst/>
                        </a:rPr>
                        <a:t>13,4% </a:t>
                      </a:r>
                      <a:r>
                        <a:rPr lang="nl-BE" sz="16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a:effectLst/>
                        </a:rPr>
                        <a:t>4,7% </a:t>
                      </a:r>
                      <a:r>
                        <a:rPr lang="nl-BE" sz="16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a:effectLst/>
                        </a:rPr>
                        <a:t>1,2% </a:t>
                      </a:r>
                      <a:r>
                        <a:rPr lang="nl-BE" sz="16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a:effectLst/>
                        </a:rPr>
                        <a:t>10,9% </a:t>
                      </a:r>
                      <a:r>
                        <a:rPr lang="nl-BE" sz="16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52973806"/>
                  </a:ext>
                </a:extLst>
              </a:tr>
              <a:tr h="530243">
                <a:tc>
                  <a:txBody>
                    <a:bodyPr/>
                    <a:lstStyle/>
                    <a:p>
                      <a:pPr algn="ctr" fontAlgn="base">
                        <a:lnSpc>
                          <a:spcPct val="107000"/>
                        </a:lnSpc>
                        <a:spcAft>
                          <a:spcPts val="800"/>
                        </a:spcAft>
                      </a:pPr>
                      <a:r>
                        <a:rPr lang="en-US" sz="1400">
                          <a:effectLst/>
                        </a:rPr>
                        <a:t>RICH  (&gt;200% of MDI) </a:t>
                      </a:r>
                      <a:r>
                        <a:rPr lang="nl-BE" sz="14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a:effectLst/>
                        </a:rPr>
                        <a:t>3,9% </a:t>
                      </a:r>
                      <a:r>
                        <a:rPr lang="nl-BE" sz="16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a:effectLst/>
                        </a:rPr>
                        <a:t>2,5% </a:t>
                      </a:r>
                      <a:r>
                        <a:rPr lang="nl-BE" sz="16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a:effectLst/>
                        </a:rPr>
                        <a:t>1,8% </a:t>
                      </a:r>
                      <a:r>
                        <a:rPr lang="nl-BE" sz="16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a:effectLst/>
                        </a:rPr>
                        <a:t>0,3% </a:t>
                      </a:r>
                      <a:r>
                        <a:rPr lang="nl-BE" sz="16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600">
                          <a:effectLst/>
                        </a:rPr>
                        <a:t>0,6% </a:t>
                      </a:r>
                      <a:r>
                        <a:rPr lang="nl-BE" sz="16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72854940"/>
                  </a:ext>
                </a:extLst>
              </a:tr>
              <a:tr h="470532">
                <a:tc>
                  <a:txBody>
                    <a:bodyPr/>
                    <a:lstStyle/>
                    <a:p>
                      <a:pPr algn="ctr" fontAlgn="base">
                        <a:lnSpc>
                          <a:spcPct val="107000"/>
                        </a:lnSpc>
                        <a:spcAft>
                          <a:spcPts val="800"/>
                        </a:spcAft>
                      </a:pPr>
                      <a:r>
                        <a:rPr lang="en-US" sz="1400">
                          <a:effectLst/>
                        </a:rPr>
                        <a:t>TOTAL  </a:t>
                      </a:r>
                      <a:r>
                        <a:rPr lang="nl-BE" sz="14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400">
                          <a:effectLst/>
                        </a:rPr>
                        <a:t>100% </a:t>
                      </a:r>
                      <a:r>
                        <a:rPr lang="nl-BE" sz="14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400" dirty="0">
                          <a:effectLst/>
                        </a:rPr>
                        <a:t>100% </a:t>
                      </a:r>
                      <a:r>
                        <a:rPr lang="nl-BE" sz="1400" dirty="0">
                          <a:effectLst/>
                        </a:rPr>
                        <a:t>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400">
                          <a:effectLst/>
                        </a:rPr>
                        <a:t>100% </a:t>
                      </a:r>
                      <a:r>
                        <a:rPr lang="nl-BE" sz="14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400">
                          <a:effectLst/>
                        </a:rPr>
                        <a:t>100% </a:t>
                      </a:r>
                      <a:r>
                        <a:rPr lang="nl-BE" sz="1400">
                          <a:effectLst/>
                        </a:rPr>
                        <a:t> </a:t>
                      </a:r>
                      <a:endParaRPr lang="nl-BE"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400" dirty="0">
                          <a:effectLst/>
                        </a:rPr>
                        <a:t>100%</a:t>
                      </a:r>
                      <a:r>
                        <a:rPr lang="nl-BE" sz="1400" dirty="0">
                          <a:effectLst/>
                        </a:rPr>
                        <a:t>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09839607"/>
                  </a:ext>
                </a:extLst>
              </a:tr>
            </a:tbl>
          </a:graphicData>
        </a:graphic>
      </p:graphicFrame>
    </p:spTree>
    <p:extLst>
      <p:ext uri="{BB962C8B-B14F-4D97-AF65-F5344CB8AC3E}">
        <p14:creationId xmlns:p14="http://schemas.microsoft.com/office/powerpoint/2010/main" val="1357927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FA58D-AE5C-A67A-535E-DECF31F601DD}"/>
              </a:ext>
            </a:extLst>
          </p:cNvPr>
          <p:cNvSpPr>
            <a:spLocks noGrp="1"/>
          </p:cNvSpPr>
          <p:nvPr>
            <p:ph type="title"/>
          </p:nvPr>
        </p:nvSpPr>
        <p:spPr>
          <a:xfrm>
            <a:off x="838200" y="271992"/>
            <a:ext cx="10515600" cy="3554941"/>
          </a:xfrm>
        </p:spPr>
        <p:txBody>
          <a:bodyPr/>
          <a:lstStyle/>
          <a:p>
            <a:r>
              <a:rPr lang="nl-BE" dirty="0"/>
              <a:t>De verdelingseffecten van het klimaatbeleid</a:t>
            </a:r>
            <a:br>
              <a:rPr lang="nl-BE" dirty="0"/>
            </a:br>
            <a:br>
              <a:rPr lang="nl-BE" dirty="0"/>
            </a:br>
            <a:r>
              <a:rPr lang="nl-BE" dirty="0"/>
              <a:t>-belastingen</a:t>
            </a:r>
            <a:br>
              <a:rPr lang="nl-BE" dirty="0"/>
            </a:br>
            <a:r>
              <a:rPr lang="nl-BE" dirty="0"/>
              <a:t>-subsidies</a:t>
            </a:r>
            <a:br>
              <a:rPr lang="nl-BE" dirty="0"/>
            </a:br>
            <a:r>
              <a:rPr lang="nl-BE" dirty="0"/>
              <a:t>-regulering</a:t>
            </a:r>
          </a:p>
        </p:txBody>
      </p:sp>
      <p:pic>
        <p:nvPicPr>
          <p:cNvPr id="4" name="Tijdelijke aanduiding voor inhoud 3">
            <a:extLst>
              <a:ext uri="{FF2B5EF4-FFF2-40B4-BE49-F238E27FC236}">
                <a16:creationId xmlns:a16="http://schemas.microsoft.com/office/drawing/2014/main" id="{3447F055-B45F-BA39-E10C-FE56FEAF718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4978" y="3732466"/>
            <a:ext cx="5943643" cy="3009922"/>
          </a:xfrm>
          <a:prstGeom prst="rect">
            <a:avLst/>
          </a:prstGeom>
          <a:noFill/>
          <a:ln>
            <a:noFill/>
          </a:ln>
        </p:spPr>
      </p:pic>
    </p:spTree>
    <p:extLst>
      <p:ext uri="{BB962C8B-B14F-4D97-AF65-F5344CB8AC3E}">
        <p14:creationId xmlns:p14="http://schemas.microsoft.com/office/powerpoint/2010/main" val="425832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37C9CA-25E0-B6D4-E554-9D2820CC8DC3}"/>
              </a:ext>
            </a:extLst>
          </p:cNvPr>
          <p:cNvSpPr>
            <a:spLocks noGrp="1"/>
          </p:cNvSpPr>
          <p:nvPr>
            <p:ph type="title"/>
          </p:nvPr>
        </p:nvSpPr>
        <p:spPr>
          <a:xfrm flipV="1">
            <a:off x="838200" y="283030"/>
            <a:ext cx="10515600" cy="82096"/>
          </a:xfrm>
        </p:spPr>
        <p:txBody>
          <a:bodyPr>
            <a:normAutofit fontScale="90000"/>
          </a:bodyPr>
          <a:lstStyle/>
          <a:p>
            <a:endParaRPr lang="nl-BE" dirty="0"/>
          </a:p>
        </p:txBody>
      </p:sp>
      <p:sp>
        <p:nvSpPr>
          <p:cNvPr id="3" name="Tijdelijke aanduiding voor inhoud 2">
            <a:extLst>
              <a:ext uri="{FF2B5EF4-FFF2-40B4-BE49-F238E27FC236}">
                <a16:creationId xmlns:a16="http://schemas.microsoft.com/office/drawing/2014/main" id="{F95460C1-1411-9075-6AC7-A3CAB8D9D2CF}"/>
              </a:ext>
            </a:extLst>
          </p:cNvPr>
          <p:cNvSpPr>
            <a:spLocks noGrp="1"/>
          </p:cNvSpPr>
          <p:nvPr>
            <p:ph idx="1"/>
          </p:nvPr>
        </p:nvSpPr>
        <p:spPr>
          <a:xfrm>
            <a:off x="838200" y="584654"/>
            <a:ext cx="10515600" cy="5990316"/>
          </a:xfrm>
        </p:spPr>
        <p:txBody>
          <a:bodyPr>
            <a:normAutofit/>
          </a:bodyPr>
          <a:lstStyle/>
          <a:p>
            <a:pPr marL="0" indent="0">
              <a:buNone/>
            </a:pPr>
            <a:r>
              <a:rPr lang="nl-BE" sz="4000" dirty="0"/>
              <a:t>“</a:t>
            </a:r>
            <a:r>
              <a:rPr lang="nl-BE" sz="4000" i="1" dirty="0"/>
              <a:t>Voor mij is Sint-Franciscus het voorbeeld bij uitstek van zorg voor de kwetsbare en van een vreugdevol en authentiek beleefde integrale ecologie. Hij was een mysticus en een pelgrim die in eenvoud leefde en in een wonderlijke harmonie met God, met anderen, met de natuur en met zichzelf. Hij toont ons precies</a:t>
            </a:r>
            <a:r>
              <a:rPr lang="nl-BE" sz="4000" i="1" u="sng" dirty="0"/>
              <a:t> </a:t>
            </a:r>
            <a:r>
              <a:rPr lang="nl-BE" sz="4000" b="1" i="1" u="sng" dirty="0"/>
              <a:t>hoe onverbreekbaar de band is tussen bekommering om de natuur, rechtvaardigheid voor de armen, engagement in de samenleving en innerlijke vrede</a:t>
            </a:r>
            <a:r>
              <a:rPr lang="nl-BE" sz="4000" dirty="0"/>
              <a:t>.” (Laudatio Si)</a:t>
            </a:r>
          </a:p>
        </p:txBody>
      </p:sp>
    </p:spTree>
    <p:extLst>
      <p:ext uri="{BB962C8B-B14F-4D97-AF65-F5344CB8AC3E}">
        <p14:creationId xmlns:p14="http://schemas.microsoft.com/office/powerpoint/2010/main" val="501069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E937D-A835-E630-BEA5-C2C3FE73C1BF}"/>
              </a:ext>
            </a:extLst>
          </p:cNvPr>
          <p:cNvSpPr>
            <a:spLocks noGrp="1"/>
          </p:cNvSpPr>
          <p:nvPr>
            <p:ph type="title"/>
          </p:nvPr>
        </p:nvSpPr>
        <p:spPr/>
        <p:txBody>
          <a:bodyPr>
            <a:normAutofit/>
          </a:bodyPr>
          <a:lstStyle/>
          <a:p>
            <a:r>
              <a:rPr lang="nl-BE" dirty="0"/>
              <a:t>De aanvaardbaarheid van het klimaatbeleid</a:t>
            </a:r>
          </a:p>
        </p:txBody>
      </p:sp>
      <p:pic>
        <p:nvPicPr>
          <p:cNvPr id="4" name="Tijdelijke aanduiding voor inhoud 3" descr="Afbeelding met tekst, schermopname, diagram, lijn&#10;&#10;Automatisch gegenereerde beschrijving">
            <a:extLst>
              <a:ext uri="{FF2B5EF4-FFF2-40B4-BE49-F238E27FC236}">
                <a16:creationId xmlns:a16="http://schemas.microsoft.com/office/drawing/2014/main" id="{12238543-9F8D-0B90-D892-0A63B2B0E3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53143" y="1349828"/>
            <a:ext cx="10700657" cy="5508171"/>
          </a:xfrm>
          <a:prstGeom prst="rect">
            <a:avLst/>
          </a:prstGeom>
          <a:noFill/>
        </p:spPr>
      </p:pic>
    </p:spTree>
    <p:extLst>
      <p:ext uri="{BB962C8B-B14F-4D97-AF65-F5344CB8AC3E}">
        <p14:creationId xmlns:p14="http://schemas.microsoft.com/office/powerpoint/2010/main" val="417070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CD2E4FE-2551-1922-3609-697BB2237D59}"/>
              </a:ext>
            </a:extLst>
          </p:cNvPr>
          <p:cNvSpPr>
            <a:spLocks noGrp="1"/>
          </p:cNvSpPr>
          <p:nvPr>
            <p:ph type="title"/>
          </p:nvPr>
        </p:nvSpPr>
        <p:spPr>
          <a:xfrm>
            <a:off x="640080" y="325369"/>
            <a:ext cx="4368602" cy="1956841"/>
          </a:xfrm>
        </p:spPr>
        <p:txBody>
          <a:bodyPr anchor="b">
            <a:normAutofit/>
          </a:bodyPr>
          <a:lstStyle/>
          <a:p>
            <a:endParaRPr lang="nl-BE"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3F7BD5A-6FD5-BCCF-FC5E-1F5E1495F68A}"/>
              </a:ext>
            </a:extLst>
          </p:cNvPr>
          <p:cNvSpPr>
            <a:spLocks noGrp="1"/>
          </p:cNvSpPr>
          <p:nvPr>
            <p:ph idx="1"/>
          </p:nvPr>
        </p:nvSpPr>
        <p:spPr>
          <a:xfrm>
            <a:off x="640080" y="2872899"/>
            <a:ext cx="4243589" cy="3320668"/>
          </a:xfrm>
        </p:spPr>
        <p:txBody>
          <a:bodyPr>
            <a:normAutofit/>
          </a:bodyPr>
          <a:lstStyle/>
          <a:p>
            <a:pPr marL="0" indent="0">
              <a:buNone/>
            </a:pPr>
            <a:endParaRPr lang="nl-BE" sz="2200"/>
          </a:p>
          <a:p>
            <a:pPr marL="0" indent="0">
              <a:buNone/>
            </a:pPr>
            <a:endParaRPr lang="nl-BE" sz="2200"/>
          </a:p>
          <a:p>
            <a:pPr marL="0" indent="0">
              <a:buNone/>
            </a:pPr>
            <a:endParaRPr lang="nl-BE" sz="2200"/>
          </a:p>
          <a:p>
            <a:pPr marL="0" indent="0">
              <a:buNone/>
            </a:pPr>
            <a:r>
              <a:rPr lang="nl-BE" sz="2200"/>
              <a:t>Sociale klasse en onderscheiding (de tofu-etende tesla rijder, Frans Timmermans)</a:t>
            </a:r>
          </a:p>
        </p:txBody>
      </p:sp>
      <p:pic>
        <p:nvPicPr>
          <p:cNvPr id="4" name="Afbeelding 3">
            <a:extLst>
              <a:ext uri="{FF2B5EF4-FFF2-40B4-BE49-F238E27FC236}">
                <a16:creationId xmlns:a16="http://schemas.microsoft.com/office/drawing/2014/main" id="{0BB50E9C-464C-5FB8-FCC3-203BB240E3F4}"/>
              </a:ext>
            </a:extLst>
          </p:cNvPr>
          <p:cNvPicPr>
            <a:picLocks noChangeAspect="1"/>
          </p:cNvPicPr>
          <p:nvPr/>
        </p:nvPicPr>
        <p:blipFill>
          <a:blip r:embed="rId2"/>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15970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CCEECC-D654-6FDF-8AF9-E0681E560C7E}"/>
              </a:ext>
            </a:extLst>
          </p:cNvPr>
          <p:cNvSpPr>
            <a:spLocks noGrp="1"/>
          </p:cNvSpPr>
          <p:nvPr>
            <p:ph type="title"/>
          </p:nvPr>
        </p:nvSpPr>
        <p:spPr/>
        <p:txBody>
          <a:bodyPr>
            <a:normAutofit/>
          </a:bodyPr>
          <a:lstStyle/>
          <a:p>
            <a:br>
              <a:rPr lang="nl-BE" sz="4400" dirty="0"/>
            </a:br>
            <a:endParaRPr lang="nl-BE" dirty="0"/>
          </a:p>
        </p:txBody>
      </p:sp>
      <p:sp>
        <p:nvSpPr>
          <p:cNvPr id="3" name="Tijdelijke aanduiding voor inhoud 2">
            <a:extLst>
              <a:ext uri="{FF2B5EF4-FFF2-40B4-BE49-F238E27FC236}">
                <a16:creationId xmlns:a16="http://schemas.microsoft.com/office/drawing/2014/main" id="{86F3A3EF-8085-03FB-F908-9156D85D75BD}"/>
              </a:ext>
            </a:extLst>
          </p:cNvPr>
          <p:cNvSpPr>
            <a:spLocks noGrp="1"/>
          </p:cNvSpPr>
          <p:nvPr>
            <p:ph idx="1"/>
          </p:nvPr>
        </p:nvSpPr>
        <p:spPr/>
        <p:txBody>
          <a:bodyPr/>
          <a:lstStyle/>
          <a:p>
            <a:pPr marL="0" indent="0">
              <a:buNone/>
            </a:pPr>
            <a:r>
              <a:rPr lang="nl-BE" sz="4000" dirty="0">
                <a:effectLst/>
                <a:latin typeface="CIDFont+F3"/>
                <a:ea typeface="Times New Roman" panose="02020603050405020304" pitchFamily="18" charset="0"/>
                <a:cs typeface="Segoe UI" panose="020B0502040204020203" pitchFamily="34" charset="0"/>
              </a:rPr>
              <a:t>“</a:t>
            </a:r>
            <a:r>
              <a:rPr lang="nl-BE" sz="4000" u="sng" dirty="0">
                <a:effectLst/>
                <a:latin typeface="Times New Roman" panose="02020603050405020304" pitchFamily="18" charset="0"/>
                <a:ea typeface="Times New Roman" panose="02020603050405020304" pitchFamily="18" charset="0"/>
              </a:rPr>
              <a:t>twee derde van de respondenten van mening is dat de lastenverdeling van klimaatmaatregelen oneerlijk verdeeld is </a:t>
            </a:r>
            <a:r>
              <a:rPr lang="nl-BE" sz="4000" dirty="0">
                <a:effectLst/>
                <a:latin typeface="Times New Roman" panose="02020603050405020304" pitchFamily="18" charset="0"/>
                <a:ea typeface="Times New Roman" panose="02020603050405020304" pitchFamily="18" charset="0"/>
              </a:rPr>
              <a:t>tussen kleine energieverbruikers zoals huishoudens en mkb enerzijds en energie-intensieve bedrijven anderzijds, en tussen huishoudens onderling.” ( WRR) </a:t>
            </a:r>
          </a:p>
          <a:p>
            <a:pPr marL="0" indent="0">
              <a:buNone/>
            </a:pPr>
            <a:endParaRPr lang="nl-BE" u="sng" dirty="0">
              <a:latin typeface="Times New Roman" panose="02020603050405020304" pitchFamily="18" charset="0"/>
              <a:ea typeface="Times New Roman" panose="02020603050405020304" pitchFamily="18" charset="0"/>
            </a:endParaRPr>
          </a:p>
          <a:p>
            <a:pPr marL="0" indent="0">
              <a:buNone/>
            </a:pPr>
            <a:endParaRPr lang="nl-BE" sz="2800" u="sng" dirty="0">
              <a:effectLst/>
              <a:latin typeface="Times New Roman" panose="02020603050405020304" pitchFamily="18" charset="0"/>
              <a:ea typeface="Times New Roman" panose="02020603050405020304" pitchFamily="18" charset="0"/>
            </a:endParaRPr>
          </a:p>
          <a:p>
            <a:endParaRPr lang="nl-BE" dirty="0"/>
          </a:p>
          <a:p>
            <a:endParaRPr lang="nl-BE" dirty="0"/>
          </a:p>
        </p:txBody>
      </p:sp>
    </p:spTree>
    <p:extLst>
      <p:ext uri="{BB962C8B-B14F-4D97-AF65-F5344CB8AC3E}">
        <p14:creationId xmlns:p14="http://schemas.microsoft.com/office/powerpoint/2010/main" val="3002232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28D8787-AD78-049B-F5DA-35406783DC51}"/>
              </a:ext>
            </a:extLst>
          </p:cNvPr>
          <p:cNvSpPr>
            <a:spLocks noGrp="1"/>
          </p:cNvSpPr>
          <p:nvPr>
            <p:ph type="title"/>
          </p:nvPr>
        </p:nvSpPr>
        <p:spPr>
          <a:xfrm>
            <a:off x="640080" y="325369"/>
            <a:ext cx="4368602" cy="1956841"/>
          </a:xfrm>
        </p:spPr>
        <p:txBody>
          <a:bodyPr anchor="b">
            <a:normAutofit/>
          </a:bodyPr>
          <a:lstStyle/>
          <a:p>
            <a:r>
              <a:rPr lang="nl-BE" sz="2600"/>
              <a:t>De kost van het klimaatbeleid : verdubbeling ( verviervoudiging?) van de investeringsuitgaven bovenop de vergrijzingskost </a:t>
            </a:r>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C9B38E2-4110-85E1-3EB4-88F6D9D6C590}"/>
              </a:ext>
            </a:extLst>
          </p:cNvPr>
          <p:cNvSpPr>
            <a:spLocks noGrp="1"/>
          </p:cNvSpPr>
          <p:nvPr>
            <p:ph idx="1"/>
          </p:nvPr>
        </p:nvSpPr>
        <p:spPr>
          <a:xfrm>
            <a:off x="640080" y="2872899"/>
            <a:ext cx="4243589" cy="3320668"/>
          </a:xfrm>
        </p:spPr>
        <p:txBody>
          <a:bodyPr>
            <a:normAutofit/>
          </a:bodyPr>
          <a:lstStyle/>
          <a:p>
            <a:pPr marL="0" indent="0">
              <a:buNone/>
            </a:pPr>
            <a:endParaRPr lang="nl-BE" sz="2200">
              <a:effectLst/>
              <a:latin typeface="Times New Roman" panose="02020603050405020304" pitchFamily="18" charset="0"/>
              <a:ea typeface="Times New Roman" panose="02020603050405020304" pitchFamily="18" charset="0"/>
            </a:endParaRPr>
          </a:p>
          <a:p>
            <a:pPr marL="0" indent="0">
              <a:buNone/>
            </a:pPr>
            <a:endParaRPr lang="nl-BE" sz="2200"/>
          </a:p>
        </p:txBody>
      </p:sp>
      <p:pic>
        <p:nvPicPr>
          <p:cNvPr id="4" name="Afbeelding 3">
            <a:extLst>
              <a:ext uri="{FF2B5EF4-FFF2-40B4-BE49-F238E27FC236}">
                <a16:creationId xmlns:a16="http://schemas.microsoft.com/office/drawing/2014/main" id="{589F0D56-9EF7-00FB-E28C-BA9048D268A8}"/>
              </a:ext>
            </a:extLst>
          </p:cNvPr>
          <p:cNvPicPr>
            <a:picLocks noChangeAspect="1"/>
          </p:cNvPicPr>
          <p:nvPr/>
        </p:nvPicPr>
        <p:blipFill>
          <a:blip r:embed="rId2">
            <a:extLst>
              <a:ext uri="{28A0092B-C50C-407E-A947-70E740481C1C}">
                <a14:useLocalDpi xmlns:a14="http://schemas.microsoft.com/office/drawing/2010/main" val="0"/>
              </a:ext>
            </a:extLst>
          </a:blip>
          <a:srcRect l="11153" r="10110"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338607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5A67028-B786-28EB-E58F-56D5FC9F9EAC}"/>
              </a:ext>
            </a:extLst>
          </p:cNvPr>
          <p:cNvSpPr>
            <a:spLocks noGrp="1"/>
          </p:cNvSpPr>
          <p:nvPr>
            <p:ph type="title"/>
          </p:nvPr>
        </p:nvSpPr>
        <p:spPr>
          <a:xfrm>
            <a:off x="686834" y="1153572"/>
            <a:ext cx="3200400" cy="4461163"/>
          </a:xfrm>
        </p:spPr>
        <p:txBody>
          <a:bodyPr>
            <a:normAutofit/>
          </a:bodyPr>
          <a:lstStyle/>
          <a:p>
            <a:endParaRPr lang="nl-BE">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1768633A-6833-E8A2-DB35-F362315B2FC1}"/>
              </a:ext>
            </a:extLst>
          </p:cNvPr>
          <p:cNvSpPr>
            <a:spLocks noGrp="1"/>
          </p:cNvSpPr>
          <p:nvPr>
            <p:ph idx="1"/>
          </p:nvPr>
        </p:nvSpPr>
        <p:spPr>
          <a:xfrm>
            <a:off x="4447308" y="591344"/>
            <a:ext cx="6906491" cy="5585619"/>
          </a:xfrm>
        </p:spPr>
        <p:txBody>
          <a:bodyPr anchor="ctr">
            <a:normAutofit/>
          </a:bodyPr>
          <a:lstStyle/>
          <a:p>
            <a:pPr marL="514350" indent="-514350">
              <a:buAutoNum type="arabicPeriod"/>
            </a:pPr>
            <a:r>
              <a:rPr lang="nl-BE" dirty="0"/>
              <a:t>De rechtvaardige transitie, als plicht en noodzaak </a:t>
            </a:r>
          </a:p>
          <a:p>
            <a:pPr marL="514350" indent="-514350">
              <a:buAutoNum type="arabicPeriod"/>
            </a:pPr>
            <a:r>
              <a:rPr lang="nl-BE" dirty="0"/>
              <a:t>De ecologische en sociale doestellingen , als </a:t>
            </a:r>
            <a:r>
              <a:rPr lang="nl-BE" i="1" dirty="0"/>
              <a:t>plicht</a:t>
            </a:r>
            <a:r>
              <a:rPr lang="nl-BE" dirty="0"/>
              <a:t> : waar staan we ?</a:t>
            </a:r>
          </a:p>
          <a:p>
            <a:pPr marL="514350" indent="-514350">
              <a:buAutoNum type="arabicPeriod"/>
            </a:pPr>
            <a:r>
              <a:rPr lang="nl-BE" dirty="0"/>
              <a:t>De rechtvaardige transitie als </a:t>
            </a:r>
            <a:r>
              <a:rPr lang="nl-BE" i="1" dirty="0"/>
              <a:t>noodzaak : </a:t>
            </a:r>
            <a:r>
              <a:rPr lang="nl-BE" dirty="0"/>
              <a:t>de vele ecologische, economische en sociale vervlechtingen</a:t>
            </a:r>
          </a:p>
          <a:p>
            <a:pPr marL="514350" indent="-514350">
              <a:buAutoNum type="arabicPeriod"/>
            </a:pPr>
            <a:r>
              <a:rPr lang="nl-BE" b="1" dirty="0"/>
              <a:t>Vier strategische lijnen </a:t>
            </a:r>
          </a:p>
          <a:p>
            <a:pPr marL="514350" indent="-514350">
              <a:buAutoNum type="arabicPeriod"/>
            </a:pPr>
            <a:r>
              <a:rPr lang="nl-BE" dirty="0"/>
              <a:t>Vijf randvoorwaarden voor een rechtvaardige transitie</a:t>
            </a:r>
          </a:p>
          <a:p>
            <a:pPr marL="514350" indent="-514350">
              <a:buAutoNum type="arabicPeriod"/>
            </a:pPr>
            <a:r>
              <a:rPr lang="nl-BE" dirty="0"/>
              <a:t>Besluit en beleidsaanbevelingen </a:t>
            </a:r>
          </a:p>
        </p:txBody>
      </p:sp>
    </p:spTree>
    <p:extLst>
      <p:ext uri="{BB962C8B-B14F-4D97-AF65-F5344CB8AC3E}">
        <p14:creationId xmlns:p14="http://schemas.microsoft.com/office/powerpoint/2010/main" val="1678979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07A64C8-24AA-B6B5-C0AB-85B5FCD5C536}"/>
              </a:ext>
            </a:extLst>
          </p:cNvPr>
          <p:cNvSpPr>
            <a:spLocks noGrp="1"/>
          </p:cNvSpPr>
          <p:nvPr>
            <p:ph type="title"/>
          </p:nvPr>
        </p:nvSpPr>
        <p:spPr>
          <a:xfrm>
            <a:off x="686834" y="1153572"/>
            <a:ext cx="3200400" cy="4461163"/>
          </a:xfrm>
        </p:spPr>
        <p:txBody>
          <a:bodyPr>
            <a:normAutofit/>
          </a:bodyPr>
          <a:lstStyle/>
          <a:p>
            <a:r>
              <a:rPr lang="nl-BE">
                <a:solidFill>
                  <a:srgbClr val="FFFFFF"/>
                </a:solidFill>
              </a:rPr>
              <a:t>1</a:t>
            </a:r>
            <a:r>
              <a:rPr lang="nl-BE">
                <a:solidFill>
                  <a:srgbClr val="FFFFFF"/>
                </a:solidFill>
                <a:latin typeface="+mn-lt"/>
              </a:rPr>
              <a:t>. Innovatie en exnovatie</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1D15F73E-8158-5B10-4F64-16A0EDEA5D8E}"/>
              </a:ext>
            </a:extLst>
          </p:cNvPr>
          <p:cNvSpPr>
            <a:spLocks noGrp="1"/>
          </p:cNvSpPr>
          <p:nvPr>
            <p:ph idx="1"/>
          </p:nvPr>
        </p:nvSpPr>
        <p:spPr>
          <a:xfrm>
            <a:off x="4447308" y="591344"/>
            <a:ext cx="6906491" cy="5585619"/>
          </a:xfrm>
        </p:spPr>
        <p:txBody>
          <a:bodyPr anchor="ctr">
            <a:normAutofit/>
          </a:bodyPr>
          <a:lstStyle/>
          <a:p>
            <a:pPr marL="0" indent="0">
              <a:buNone/>
            </a:pPr>
            <a:r>
              <a:rPr lang="en-US" dirty="0"/>
              <a:t>-</a:t>
            </a:r>
            <a:r>
              <a:rPr lang="en-US" dirty="0" err="1"/>
              <a:t>technologische</a:t>
            </a:r>
            <a:r>
              <a:rPr lang="en-US" dirty="0"/>
              <a:t> </a:t>
            </a:r>
            <a:r>
              <a:rPr lang="en-US" dirty="0" err="1"/>
              <a:t>innovatie</a:t>
            </a:r>
            <a:endParaRPr lang="en-US" dirty="0"/>
          </a:p>
          <a:p>
            <a:pPr marL="0" indent="0">
              <a:buNone/>
            </a:pPr>
            <a:r>
              <a:rPr lang="en-US" dirty="0"/>
              <a:t>-</a:t>
            </a:r>
            <a:r>
              <a:rPr lang="en-US" dirty="0" err="1"/>
              <a:t>moet</a:t>
            </a:r>
            <a:r>
              <a:rPr lang="en-US" dirty="0"/>
              <a:t> </a:t>
            </a:r>
            <a:r>
              <a:rPr lang="en-US" dirty="0" err="1"/>
              <a:t>gepaard</a:t>
            </a:r>
            <a:r>
              <a:rPr lang="en-US" dirty="0"/>
              <a:t> </a:t>
            </a:r>
            <a:r>
              <a:rPr lang="en-US" dirty="0" err="1"/>
              <a:t>gaan</a:t>
            </a:r>
            <a:r>
              <a:rPr lang="en-US" dirty="0"/>
              <a:t> met </a:t>
            </a:r>
            <a:r>
              <a:rPr lang="en-US" dirty="0" err="1"/>
              <a:t>georganiseerde</a:t>
            </a:r>
            <a:r>
              <a:rPr lang="en-US" dirty="0"/>
              <a:t> </a:t>
            </a:r>
            <a:r>
              <a:rPr lang="en-US" dirty="0" err="1"/>
              <a:t>en</a:t>
            </a:r>
            <a:r>
              <a:rPr lang="en-US" dirty="0"/>
              <a:t> </a:t>
            </a:r>
            <a:r>
              <a:rPr lang="en-US" dirty="0" err="1"/>
              <a:t>sociaal</a:t>
            </a:r>
            <a:r>
              <a:rPr lang="en-US" dirty="0"/>
              <a:t> </a:t>
            </a:r>
            <a:r>
              <a:rPr lang="en-US" dirty="0" err="1"/>
              <a:t>begeleide</a:t>
            </a:r>
            <a:r>
              <a:rPr lang="en-US" dirty="0"/>
              <a:t> </a:t>
            </a:r>
            <a:r>
              <a:rPr lang="en-US" dirty="0" err="1"/>
              <a:t>exnovatie</a:t>
            </a:r>
            <a:endParaRPr lang="en-US" dirty="0"/>
          </a:p>
        </p:txBody>
      </p:sp>
    </p:spTree>
    <p:extLst>
      <p:ext uri="{BB962C8B-B14F-4D97-AF65-F5344CB8AC3E}">
        <p14:creationId xmlns:p14="http://schemas.microsoft.com/office/powerpoint/2010/main" val="1298837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7AFD95F-4FF5-45B9-082F-48267697EDFF}"/>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Calibri" panose="020F0502020204030204" pitchFamily="34" charset="0"/>
                <a:ea typeface="Calibri" panose="020F0502020204030204" pitchFamily="34" charset="0"/>
                <a:cs typeface="Times New Roman" panose="02020603050405020304" pitchFamily="18" charset="0"/>
              </a:rPr>
              <a:t>2. Sociaal-ecologisch beleid</a:t>
            </a:r>
            <a:br>
              <a:rPr lang="en-US">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nl-BE">
              <a:solidFill>
                <a:srgbClr val="FFFFFF"/>
              </a:solidFill>
            </a:endParaRP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5467387D-8611-D587-AD58-2A5D7091E9ED}"/>
              </a:ext>
            </a:extLst>
          </p:cNvPr>
          <p:cNvSpPr>
            <a:spLocks noGrp="1"/>
          </p:cNvSpPr>
          <p:nvPr>
            <p:ph idx="1"/>
          </p:nvPr>
        </p:nvSpPr>
        <p:spPr>
          <a:xfrm>
            <a:off x="4447308" y="591344"/>
            <a:ext cx="6906491" cy="5585619"/>
          </a:xfrm>
        </p:spPr>
        <p:txBody>
          <a:bodyPr anchor="ctr">
            <a:normAutofit/>
          </a:bodyPr>
          <a:lstStyle/>
          <a:p>
            <a:pPr marL="0" indent="0">
              <a:buNone/>
            </a:pPr>
            <a:r>
              <a:rPr lang="nl-BE" dirty="0"/>
              <a:t>  Sociaal klimaatbeleid</a:t>
            </a:r>
          </a:p>
          <a:p>
            <a:pPr marL="0" indent="0">
              <a:buNone/>
            </a:pPr>
            <a:r>
              <a:rPr lang="nl-BE" dirty="0"/>
              <a:t>  Ecologisch sociaal beleid</a:t>
            </a:r>
          </a:p>
          <a:p>
            <a:pPr marL="0" indent="0">
              <a:buNone/>
            </a:pPr>
            <a:r>
              <a:rPr lang="nl-BE" dirty="0"/>
              <a:t>  </a:t>
            </a:r>
            <a:r>
              <a:rPr lang="nl-BE" dirty="0" err="1"/>
              <a:t>Socio</a:t>
            </a:r>
            <a:r>
              <a:rPr lang="nl-BE" dirty="0"/>
              <a:t>-ecologisch beleid </a:t>
            </a:r>
          </a:p>
        </p:txBody>
      </p:sp>
    </p:spTree>
    <p:extLst>
      <p:ext uri="{BB962C8B-B14F-4D97-AF65-F5344CB8AC3E}">
        <p14:creationId xmlns:p14="http://schemas.microsoft.com/office/powerpoint/2010/main" val="3695749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C47374-BDBD-0168-0307-37F0E10957A1}"/>
              </a:ext>
            </a:extLst>
          </p:cNvPr>
          <p:cNvSpPr>
            <a:spLocks noGrp="1"/>
          </p:cNvSpPr>
          <p:nvPr>
            <p:ph type="title"/>
          </p:nvPr>
        </p:nvSpPr>
        <p:spPr>
          <a:xfrm>
            <a:off x="838200" y="365125"/>
            <a:ext cx="10515600" cy="1506008"/>
          </a:xfrm>
        </p:spPr>
        <p:txBody>
          <a:bodyPr>
            <a:normAutofit fontScale="90000"/>
          </a:bodyPr>
          <a:lstStyle/>
          <a:p>
            <a:r>
              <a:rPr lang="nl-BE" dirty="0"/>
              <a:t>Aandacht voor de sociale aspecten van het klimaatbeleid</a:t>
            </a:r>
            <a:br>
              <a:rPr lang="nl-BE" dirty="0"/>
            </a:br>
            <a:endParaRPr lang="nl-BE" dirty="0"/>
          </a:p>
        </p:txBody>
      </p:sp>
      <p:sp>
        <p:nvSpPr>
          <p:cNvPr id="3" name="Tijdelijke aanduiding voor inhoud 2">
            <a:extLst>
              <a:ext uri="{FF2B5EF4-FFF2-40B4-BE49-F238E27FC236}">
                <a16:creationId xmlns:a16="http://schemas.microsoft.com/office/drawing/2014/main" id="{27003A12-3F42-E87F-219A-18CE7232F641}"/>
              </a:ext>
            </a:extLst>
          </p:cNvPr>
          <p:cNvSpPr>
            <a:spLocks noGrp="1"/>
          </p:cNvSpPr>
          <p:nvPr>
            <p:ph idx="1"/>
          </p:nvPr>
        </p:nvSpPr>
        <p:spPr>
          <a:xfrm>
            <a:off x="838200" y="1693333"/>
            <a:ext cx="10515600" cy="4483630"/>
          </a:xfrm>
        </p:spPr>
        <p:txBody>
          <a:bodyPr/>
          <a:lstStyle/>
          <a:p>
            <a:r>
              <a:rPr lang="nl-BE" dirty="0" err="1"/>
              <a:t>Prioritiseer</a:t>
            </a:r>
            <a:r>
              <a:rPr lang="nl-BE" dirty="0"/>
              <a:t> beleid dat, van nature, sociaal  en klimaatvriendelijk is ( bv. renovatie van de sociale huisvesting stock)</a:t>
            </a:r>
          </a:p>
          <a:p>
            <a:r>
              <a:rPr lang="nl-BE" dirty="0"/>
              <a:t>Integreer verdelingsvraagstukken in het mitigatiebeleid (bv. verdeel de opbrengst van de CO2 taks)</a:t>
            </a:r>
          </a:p>
          <a:p>
            <a:pPr marL="0" indent="0">
              <a:buNone/>
            </a:pPr>
            <a:endParaRPr lang="nl-BE" dirty="0"/>
          </a:p>
        </p:txBody>
      </p:sp>
      <p:pic>
        <p:nvPicPr>
          <p:cNvPr id="4" name="Afbeelding 3">
            <a:extLst>
              <a:ext uri="{FF2B5EF4-FFF2-40B4-BE49-F238E27FC236}">
                <a16:creationId xmlns:a16="http://schemas.microsoft.com/office/drawing/2014/main" id="{8ABD9D4B-5912-F630-8C4F-021BDBA198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8240" y="3648393"/>
            <a:ext cx="4572000" cy="2528570"/>
          </a:xfrm>
          <a:prstGeom prst="rect">
            <a:avLst/>
          </a:prstGeom>
          <a:noFill/>
          <a:ln>
            <a:noFill/>
          </a:ln>
        </p:spPr>
      </p:pic>
    </p:spTree>
    <p:extLst>
      <p:ext uri="{BB962C8B-B14F-4D97-AF65-F5344CB8AC3E}">
        <p14:creationId xmlns:p14="http://schemas.microsoft.com/office/powerpoint/2010/main" val="488066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BAD47-E541-44A7-7CF5-286331215902}"/>
              </a:ext>
            </a:extLst>
          </p:cNvPr>
          <p:cNvSpPr>
            <a:spLocks noGrp="1"/>
          </p:cNvSpPr>
          <p:nvPr>
            <p:ph type="title"/>
          </p:nvPr>
        </p:nvSpPr>
        <p:spPr/>
        <p:txBody>
          <a:bodyPr>
            <a:normAutofit fontScale="90000"/>
          </a:bodyPr>
          <a:lstStyle/>
          <a:p>
            <a:r>
              <a:rPr lang="nl-BE" dirty="0"/>
              <a:t>Aandacht voor ecologische aspecten van sociaal beleid</a:t>
            </a:r>
            <a:br>
              <a:rPr lang="nl-BE" dirty="0"/>
            </a:br>
            <a:endParaRPr lang="nl-BE" dirty="0"/>
          </a:p>
        </p:txBody>
      </p:sp>
      <p:sp>
        <p:nvSpPr>
          <p:cNvPr id="3" name="Tijdelijke aanduiding voor inhoud 2">
            <a:extLst>
              <a:ext uri="{FF2B5EF4-FFF2-40B4-BE49-F238E27FC236}">
                <a16:creationId xmlns:a16="http://schemas.microsoft.com/office/drawing/2014/main" id="{352E3C35-BEDB-8BD3-B0A0-6B3C88AF1CE4}"/>
              </a:ext>
            </a:extLst>
          </p:cNvPr>
          <p:cNvSpPr>
            <a:spLocks noGrp="1"/>
          </p:cNvSpPr>
          <p:nvPr>
            <p:ph idx="1"/>
          </p:nvPr>
        </p:nvSpPr>
        <p:spPr/>
        <p:txBody>
          <a:bodyPr/>
          <a:lstStyle/>
          <a:p>
            <a:r>
              <a:rPr lang="nl-BE" dirty="0"/>
              <a:t>Integreer klimaatbeleid in het sociaal beleid ( bv. investeer in versnelde CO2 neutraliteit van ziekenhuizen, WZC, scholen…)</a:t>
            </a:r>
          </a:p>
          <a:p>
            <a:r>
              <a:rPr lang="nl-BE" dirty="0"/>
              <a:t>Geef aandacht aan de klimaataspecten van subsidie en fiscale regelingen ( cf. gasprijsplafond in Nederland </a:t>
            </a:r>
            <a:r>
              <a:rPr lang="nl-BE" i="1" dirty="0"/>
              <a:t>versus</a:t>
            </a:r>
            <a:r>
              <a:rPr lang="nl-BE" dirty="0"/>
              <a:t> forfaitaire premies, BTW verlaging )</a:t>
            </a:r>
          </a:p>
          <a:p>
            <a:endParaRPr lang="nl-BE" dirty="0"/>
          </a:p>
        </p:txBody>
      </p:sp>
    </p:spTree>
    <p:extLst>
      <p:ext uri="{BB962C8B-B14F-4D97-AF65-F5344CB8AC3E}">
        <p14:creationId xmlns:p14="http://schemas.microsoft.com/office/powerpoint/2010/main" val="1374301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6E730CE-92FE-B2AA-733F-1F966DDE8FBD}"/>
              </a:ext>
            </a:extLst>
          </p:cNvPr>
          <p:cNvSpPr>
            <a:spLocks noGrp="1"/>
          </p:cNvSpPr>
          <p:nvPr>
            <p:ph type="title"/>
          </p:nvPr>
        </p:nvSpPr>
        <p:spPr>
          <a:xfrm>
            <a:off x="686834" y="1153572"/>
            <a:ext cx="3200400" cy="4461163"/>
          </a:xfrm>
        </p:spPr>
        <p:txBody>
          <a:bodyPr>
            <a:normAutofit/>
          </a:bodyPr>
          <a:lstStyle/>
          <a:p>
            <a:r>
              <a:rPr lang="nl-BE" sz="2800">
                <a:solidFill>
                  <a:srgbClr val="FFFFFF"/>
                </a:solidFill>
              </a:rPr>
              <a:t>3. </a:t>
            </a:r>
            <a:r>
              <a:rPr lang="nl-BE" sz="2800">
                <a:solidFill>
                  <a:srgbClr val="FFFFFF"/>
                </a:solidFill>
                <a:latin typeface="+mn-lt"/>
              </a:rPr>
              <a:t>Een adequate bescherming van de slachtoffers van de klimaatverandering en -transitie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665B6639-5CEF-B5A7-F411-10242FDC03BB}"/>
              </a:ext>
            </a:extLst>
          </p:cNvPr>
          <p:cNvSpPr>
            <a:spLocks noGrp="1"/>
          </p:cNvSpPr>
          <p:nvPr>
            <p:ph idx="1"/>
          </p:nvPr>
        </p:nvSpPr>
        <p:spPr>
          <a:xfrm>
            <a:off x="4447308" y="591344"/>
            <a:ext cx="6906491" cy="5585619"/>
          </a:xfrm>
        </p:spPr>
        <p:txBody>
          <a:bodyPr anchor="ctr">
            <a:normAutofit/>
          </a:bodyPr>
          <a:lstStyle/>
          <a:p>
            <a:pPr marL="0" indent="0">
              <a:buNone/>
            </a:pPr>
            <a:endParaRPr lang="nl-BE" dirty="0"/>
          </a:p>
          <a:p>
            <a:pPr marL="0" indent="0">
              <a:buNone/>
            </a:pPr>
            <a:r>
              <a:rPr lang="nl-BE" dirty="0"/>
              <a:t>Verbeter de kwaliteit van de sociale verzorgingsstaat ( preventie, sociale investering, sociale bescherming, met sterk sociaal vangnet )</a:t>
            </a:r>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p:txBody>
      </p:sp>
    </p:spTree>
    <p:extLst>
      <p:ext uri="{BB962C8B-B14F-4D97-AF65-F5344CB8AC3E}">
        <p14:creationId xmlns:p14="http://schemas.microsoft.com/office/powerpoint/2010/main" val="2218145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74F95-F4DD-FAA3-3D85-10A0BC09FC67}"/>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6FB1041B-1FC6-9986-3CFB-90DB5C01D47F}"/>
              </a:ext>
            </a:extLst>
          </p:cNvPr>
          <p:cNvSpPr>
            <a:spLocks noGrp="1"/>
          </p:cNvSpPr>
          <p:nvPr>
            <p:ph idx="1"/>
          </p:nvPr>
        </p:nvSpPr>
        <p:spPr/>
        <p:txBody>
          <a:bodyPr>
            <a:normAutofit/>
          </a:bodyPr>
          <a:lstStyle/>
          <a:p>
            <a:pPr marL="0" indent="0">
              <a:buNone/>
            </a:pPr>
            <a:r>
              <a:rPr lang="nl-BE" sz="4400" dirty="0"/>
              <a:t>"</a:t>
            </a:r>
            <a:r>
              <a:rPr lang="nl-BE" sz="4400" i="1" dirty="0"/>
              <a:t>Er is nooit een moment in de toekomst waarop we het probleem van onze redding zullen oplossen. De uitdaging ligt in het huidige moment; </a:t>
            </a:r>
            <a:r>
              <a:rPr lang="nl-BE" sz="4400" b="1" i="1" u="sng" dirty="0"/>
              <a:t>het moment is altijd nu</a:t>
            </a:r>
            <a:r>
              <a:rPr lang="nl-BE" sz="4400" dirty="0"/>
              <a:t>." </a:t>
            </a:r>
          </a:p>
          <a:p>
            <a:pPr marL="0" indent="0">
              <a:buNone/>
            </a:pPr>
            <a:r>
              <a:rPr lang="nl-BE" sz="4400" dirty="0"/>
              <a:t>(James Baldwin) </a:t>
            </a:r>
          </a:p>
        </p:txBody>
      </p:sp>
    </p:spTree>
    <p:extLst>
      <p:ext uri="{BB962C8B-B14F-4D97-AF65-F5344CB8AC3E}">
        <p14:creationId xmlns:p14="http://schemas.microsoft.com/office/powerpoint/2010/main" val="297352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E1D6A9A-E3D6-1828-A18A-743FBBE1696E}"/>
              </a:ext>
            </a:extLst>
          </p:cNvPr>
          <p:cNvSpPr>
            <a:spLocks noGrp="1"/>
          </p:cNvSpPr>
          <p:nvPr>
            <p:ph type="title"/>
          </p:nvPr>
        </p:nvSpPr>
        <p:spPr>
          <a:xfrm>
            <a:off x="686834" y="1153572"/>
            <a:ext cx="3200400" cy="4461163"/>
          </a:xfrm>
        </p:spPr>
        <p:txBody>
          <a:bodyPr>
            <a:normAutofit/>
          </a:bodyPr>
          <a:lstStyle/>
          <a:p>
            <a:r>
              <a:rPr lang="nl-BE" sz="4100">
                <a:solidFill>
                  <a:srgbClr val="FFFFFF"/>
                </a:solidFill>
              </a:rPr>
              <a:t>4. </a:t>
            </a:r>
            <a:r>
              <a:rPr lang="nl-BE" sz="4100">
                <a:solidFill>
                  <a:srgbClr val="FFFFFF"/>
                </a:solidFill>
                <a:latin typeface="+mn-lt"/>
              </a:rPr>
              <a:t>De Europese en internationale dimensie van de solidariteit</a:t>
            </a:r>
            <a:br>
              <a:rPr lang="nl-BE" sz="4100">
                <a:solidFill>
                  <a:srgbClr val="FFFFFF"/>
                </a:solidFill>
              </a:rPr>
            </a:br>
            <a:endParaRPr lang="nl-BE"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4DAB32B9-49DF-DE39-E825-5D5E152CBD77}"/>
              </a:ext>
            </a:extLst>
          </p:cNvPr>
          <p:cNvSpPr>
            <a:spLocks noGrp="1"/>
          </p:cNvSpPr>
          <p:nvPr>
            <p:ph idx="1"/>
          </p:nvPr>
        </p:nvSpPr>
        <p:spPr>
          <a:xfrm>
            <a:off x="4447308" y="591344"/>
            <a:ext cx="6906491" cy="5585619"/>
          </a:xfrm>
        </p:spPr>
        <p:txBody>
          <a:bodyPr anchor="ctr">
            <a:normAutofit/>
          </a:bodyPr>
          <a:lstStyle/>
          <a:p>
            <a:r>
              <a:rPr lang="nl-BE" sz="2600" dirty="0"/>
              <a:t>Europa heeft op een indrukwekkende wijze de lead genomen ( EPSR, Green Deal, </a:t>
            </a:r>
            <a:r>
              <a:rPr lang="nl-BE" sz="2600" dirty="0" err="1"/>
              <a:t>social</a:t>
            </a:r>
            <a:r>
              <a:rPr lang="nl-BE" sz="2600" dirty="0"/>
              <a:t> </a:t>
            </a:r>
            <a:r>
              <a:rPr lang="nl-BE" sz="2600" dirty="0" err="1"/>
              <a:t>climate</a:t>
            </a:r>
            <a:r>
              <a:rPr lang="nl-BE" sz="2600" dirty="0"/>
              <a:t> fund ) </a:t>
            </a:r>
          </a:p>
          <a:p>
            <a:pPr marL="0" indent="0">
              <a:buNone/>
            </a:pPr>
            <a:r>
              <a:rPr lang="nl-BE" sz="2600" dirty="0"/>
              <a:t>    =&gt; implementeer ( bv. plan het gebruik van het sociaal klimaatfonds)</a:t>
            </a:r>
          </a:p>
          <a:p>
            <a:r>
              <a:rPr lang="nl-BE" sz="2600" dirty="0"/>
              <a:t>De lasten zijn ongelijk gespreid binnen Europa =&gt; meer pan-Europese </a:t>
            </a:r>
            <a:r>
              <a:rPr lang="nl-BE" sz="2600" dirty="0" err="1"/>
              <a:t>solidatiteit</a:t>
            </a:r>
            <a:r>
              <a:rPr lang="nl-BE" sz="2600" dirty="0"/>
              <a:t> is nodig</a:t>
            </a:r>
          </a:p>
          <a:p>
            <a:r>
              <a:rPr lang="nl-BE" sz="2600" dirty="0"/>
              <a:t>Meer internationale solidariteit als plicht en noodzaak</a:t>
            </a:r>
          </a:p>
        </p:txBody>
      </p:sp>
    </p:spTree>
    <p:extLst>
      <p:ext uri="{BB962C8B-B14F-4D97-AF65-F5344CB8AC3E}">
        <p14:creationId xmlns:p14="http://schemas.microsoft.com/office/powerpoint/2010/main" val="2223435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D45FB1-2032-84F7-EEDD-1A030E497FC0}"/>
              </a:ext>
            </a:extLst>
          </p:cNvPr>
          <p:cNvSpPr>
            <a:spLocks noGrp="1"/>
          </p:cNvSpPr>
          <p:nvPr>
            <p:ph type="title"/>
          </p:nvPr>
        </p:nvSpPr>
        <p:spPr>
          <a:xfrm>
            <a:off x="686834" y="1153572"/>
            <a:ext cx="3200400" cy="4461163"/>
          </a:xfrm>
        </p:spPr>
        <p:txBody>
          <a:bodyPr>
            <a:normAutofit/>
          </a:bodyPr>
          <a:lstStyle/>
          <a:p>
            <a:r>
              <a:rPr lang="nl-BE" sz="3100">
                <a:solidFill>
                  <a:srgbClr val="FFFFFF"/>
                </a:solidFill>
                <a:latin typeface="+mn-lt"/>
              </a:rPr>
              <a:t>Vijf randvoorwaarden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7A1CB58E-1E13-A47B-11EA-4F20C34FD3B9}"/>
              </a:ext>
            </a:extLst>
          </p:cNvPr>
          <p:cNvSpPr>
            <a:spLocks noGrp="1"/>
          </p:cNvSpPr>
          <p:nvPr>
            <p:ph idx="1"/>
          </p:nvPr>
        </p:nvSpPr>
        <p:spPr>
          <a:xfrm>
            <a:off x="4447308" y="2093530"/>
            <a:ext cx="6906491" cy="4083433"/>
          </a:xfrm>
        </p:spPr>
        <p:txBody>
          <a:bodyPr anchor="ctr">
            <a:normAutofit lnSpcReduction="10000"/>
          </a:bodyPr>
          <a:lstStyle/>
          <a:p>
            <a:pPr marL="0" indent="0">
              <a:buNone/>
            </a:pPr>
            <a:r>
              <a:rPr lang="nl-BE"/>
              <a:t>1. Ontwikkel een </a:t>
            </a:r>
            <a:r>
              <a:rPr lang="nl-BE" b="1" u="sng"/>
              <a:t>gemeenschappelijke visie</a:t>
            </a:r>
            <a:r>
              <a:rPr lang="nl-BE" u="sng"/>
              <a:t> </a:t>
            </a:r>
            <a:r>
              <a:rPr lang="nl-BE"/>
              <a:t>over de algemene doelstellingen</a:t>
            </a:r>
          </a:p>
          <a:p>
            <a:pPr marL="0" indent="0">
              <a:buNone/>
            </a:pPr>
            <a:r>
              <a:rPr lang="nl-BE"/>
              <a:t>2. Maak de </a:t>
            </a:r>
            <a:r>
              <a:rPr lang="nl-BE" b="1" u="sng"/>
              <a:t>welvaartsstaat financieel houdbaar</a:t>
            </a:r>
          </a:p>
          <a:p>
            <a:pPr marL="0" indent="0">
              <a:buNone/>
            </a:pPr>
            <a:r>
              <a:rPr lang="nl-BE"/>
              <a:t>3. </a:t>
            </a:r>
            <a:r>
              <a:rPr lang="nl-BE" b="1" u="sng"/>
              <a:t>Coördineer</a:t>
            </a:r>
            <a:r>
              <a:rPr lang="nl-BE"/>
              <a:t> het beleid </a:t>
            </a:r>
          </a:p>
          <a:p>
            <a:pPr marL="0" indent="0">
              <a:buNone/>
            </a:pPr>
            <a:r>
              <a:rPr lang="nl-BE"/>
              <a:t>4. </a:t>
            </a:r>
            <a:r>
              <a:rPr lang="nl-BE" b="1"/>
              <a:t>Versterk de </a:t>
            </a:r>
            <a:r>
              <a:rPr lang="nl-BE" b="1" u="sng"/>
              <a:t>democratische besluitvorming </a:t>
            </a:r>
            <a:r>
              <a:rPr lang="nl-BE"/>
              <a:t>( deliberatieve democratie, sociaal overleg, sociale organisaties )</a:t>
            </a:r>
          </a:p>
          <a:p>
            <a:pPr marL="0" indent="0">
              <a:buNone/>
            </a:pPr>
            <a:r>
              <a:rPr lang="nl-BE"/>
              <a:t>5. Investeer in </a:t>
            </a:r>
            <a:r>
              <a:rPr lang="nl-BE" b="1" u="sng"/>
              <a:t>beleidsvoorbereiding en –evaluatie</a:t>
            </a:r>
          </a:p>
          <a:p>
            <a:endParaRPr lang="nl-BE" b="1" dirty="0"/>
          </a:p>
          <a:p>
            <a:endParaRPr lang="nl-BE" dirty="0"/>
          </a:p>
          <a:p>
            <a:endParaRPr lang="nl-BE" dirty="0"/>
          </a:p>
        </p:txBody>
      </p:sp>
    </p:spTree>
    <p:extLst>
      <p:ext uri="{BB962C8B-B14F-4D97-AF65-F5344CB8AC3E}">
        <p14:creationId xmlns:p14="http://schemas.microsoft.com/office/powerpoint/2010/main" val="3663318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Witte pijlen die naar het rode doel gaan">
            <a:extLst>
              <a:ext uri="{FF2B5EF4-FFF2-40B4-BE49-F238E27FC236}">
                <a16:creationId xmlns:a16="http://schemas.microsoft.com/office/drawing/2014/main" id="{17426351-FEE1-7070-A9B4-0149F6CED385}"/>
              </a:ext>
            </a:extLst>
          </p:cNvPr>
          <p:cNvPicPr>
            <a:picLocks noChangeAspect="1"/>
          </p:cNvPicPr>
          <p:nvPr/>
        </p:nvPicPr>
        <p:blipFill>
          <a:blip r:embed="rId2"/>
          <a:srcRect l="12962" r="2665" b="-1"/>
          <a:stretch/>
        </p:blipFill>
        <p:spPr>
          <a:xfrm>
            <a:off x="3523488" y="10"/>
            <a:ext cx="8668512" cy="6857990"/>
          </a:xfrm>
          <a:prstGeom prst="rect">
            <a:avLst/>
          </a:prstGeom>
        </p:spPr>
      </p:pic>
      <p:sp>
        <p:nvSpPr>
          <p:cNvPr id="28" name="Rectangle 2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FACAF96-E107-9B0A-A076-8E6BD5ED7B97}"/>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b="1" dirty="0"/>
              <a:t>1. </a:t>
            </a:r>
            <a:r>
              <a:rPr lang="en-US" sz="3700" b="1" dirty="0" err="1"/>
              <a:t>Ontwikkel</a:t>
            </a:r>
            <a:r>
              <a:rPr lang="en-US" sz="3700" b="1" dirty="0"/>
              <a:t> </a:t>
            </a:r>
            <a:r>
              <a:rPr lang="en-US" sz="3700" b="1" dirty="0" err="1"/>
              <a:t>een</a:t>
            </a:r>
            <a:r>
              <a:rPr lang="en-US" sz="3700" b="1" dirty="0"/>
              <a:t> </a:t>
            </a:r>
            <a:r>
              <a:rPr lang="en-US" sz="3700" b="1" dirty="0" err="1"/>
              <a:t>gemeenschappelijke</a:t>
            </a:r>
            <a:r>
              <a:rPr lang="en-US" sz="3700" b="1" dirty="0"/>
              <a:t> </a:t>
            </a:r>
            <a:r>
              <a:rPr lang="en-US" sz="3700" b="1" dirty="0" err="1"/>
              <a:t>visie</a:t>
            </a:r>
            <a:r>
              <a:rPr lang="en-US" sz="3700" b="1" dirty="0"/>
              <a:t> over de </a:t>
            </a:r>
            <a:r>
              <a:rPr lang="en-US" sz="3700" b="1" dirty="0" err="1"/>
              <a:t>algemene</a:t>
            </a:r>
            <a:r>
              <a:rPr lang="en-US" sz="3700" b="1" dirty="0"/>
              <a:t> </a:t>
            </a:r>
            <a:r>
              <a:rPr lang="en-US" sz="3700" b="1" dirty="0" err="1"/>
              <a:t>doelstellingen</a:t>
            </a:r>
            <a:br>
              <a:rPr lang="en-US" sz="3700" dirty="0"/>
            </a:br>
            <a:endParaRPr lang="en-US" sz="3700" dirty="0"/>
          </a:p>
        </p:txBody>
      </p:sp>
      <p:sp>
        <p:nvSpPr>
          <p:cNvPr id="30" name="Rectangle 2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412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112279-0265-0CB7-BA6C-6C5F1A0135E7}"/>
              </a:ext>
            </a:extLst>
          </p:cNvPr>
          <p:cNvSpPr>
            <a:spLocks noGrp="1"/>
          </p:cNvSpPr>
          <p:nvPr>
            <p:ph type="title"/>
          </p:nvPr>
        </p:nvSpPr>
        <p:spPr>
          <a:xfrm>
            <a:off x="838200" y="557189"/>
            <a:ext cx="3374136" cy="5567891"/>
          </a:xfrm>
        </p:spPr>
        <p:txBody>
          <a:bodyPr>
            <a:normAutofit/>
          </a:bodyPr>
          <a:lstStyle/>
          <a:p>
            <a:r>
              <a:rPr lang="nl-BE" sz="4000">
                <a:latin typeface="+mn-lt"/>
              </a:rPr>
              <a:t>2. Maak de welvaartsstaat financieel houdbaar</a:t>
            </a:r>
            <a:br>
              <a:rPr lang="nl-BE" sz="4000"/>
            </a:br>
            <a:endParaRPr lang="nl-BE" sz="4000"/>
          </a:p>
        </p:txBody>
      </p:sp>
      <p:graphicFrame>
        <p:nvGraphicFramePr>
          <p:cNvPr id="5" name="Tijdelijke aanduiding voor inhoud 2">
            <a:extLst>
              <a:ext uri="{FF2B5EF4-FFF2-40B4-BE49-F238E27FC236}">
                <a16:creationId xmlns:a16="http://schemas.microsoft.com/office/drawing/2014/main" id="{6F01DC96-429A-E255-368A-11792E93C86E}"/>
              </a:ext>
            </a:extLst>
          </p:cNvPr>
          <p:cNvGraphicFramePr>
            <a:graphicFrameLocks noGrp="1"/>
          </p:cNvGraphicFramePr>
          <p:nvPr>
            <p:ph idx="1"/>
            <p:extLst>
              <p:ext uri="{D42A27DB-BD31-4B8C-83A1-F6EECF244321}">
                <p14:modId xmlns:p14="http://schemas.microsoft.com/office/powerpoint/2010/main" val="153918315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403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B61596F-DF34-43EE-4F16-4F01301F0E2D}"/>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2200" b="1" dirty="0"/>
              <a:t>3. </a:t>
            </a:r>
            <a:r>
              <a:rPr lang="en-US" sz="3600" b="1" dirty="0" err="1"/>
              <a:t>Coördineer</a:t>
            </a:r>
            <a:r>
              <a:rPr lang="en-US" sz="3600" b="1" dirty="0"/>
              <a:t> het </a:t>
            </a:r>
            <a:r>
              <a:rPr lang="en-US" sz="3600" b="1" dirty="0" err="1"/>
              <a:t>beleid</a:t>
            </a:r>
            <a:r>
              <a:rPr lang="en-US" sz="3600" b="1" dirty="0"/>
              <a:t> </a:t>
            </a:r>
            <a:br>
              <a:rPr lang="en-US" sz="2200" dirty="0"/>
            </a:br>
            <a:br>
              <a:rPr lang="en-US" sz="2200" dirty="0"/>
            </a:br>
            <a:br>
              <a:rPr lang="en-US" sz="2200" dirty="0"/>
            </a:br>
            <a:r>
              <a:rPr lang="en-US" sz="2200" dirty="0"/>
              <a:t>-</a:t>
            </a:r>
            <a:r>
              <a:rPr lang="en-US" sz="2200" dirty="0" err="1"/>
              <a:t>samenwerkingsfederalisme</a:t>
            </a:r>
            <a:br>
              <a:rPr lang="en-US" sz="2200" dirty="0"/>
            </a:br>
            <a:r>
              <a:rPr lang="en-US" sz="2200" dirty="0"/>
              <a:t>-in de </a:t>
            </a:r>
            <a:r>
              <a:rPr lang="en-US" sz="2200" dirty="0" err="1"/>
              <a:t>Europese</a:t>
            </a:r>
            <a:r>
              <a:rPr lang="en-US" sz="2200" dirty="0"/>
              <a:t> context</a:t>
            </a:r>
            <a:br>
              <a:rPr lang="en-US" sz="2200" dirty="0"/>
            </a:br>
            <a:r>
              <a:rPr lang="en-US" sz="2200" dirty="0"/>
              <a:t>-</a:t>
            </a:r>
            <a:r>
              <a:rPr lang="en-US" sz="2200" dirty="0" err="1"/>
              <a:t>wereldwijd</a:t>
            </a:r>
            <a:br>
              <a:rPr lang="en-US" sz="2200" dirty="0"/>
            </a:br>
            <a:r>
              <a:rPr lang="en-US" sz="2200" dirty="0"/>
              <a:t>-</a:t>
            </a:r>
            <a:r>
              <a:rPr lang="en-US" sz="2200" dirty="0" err="1"/>
              <a:t>en</a:t>
            </a:r>
            <a:r>
              <a:rPr lang="en-US" sz="2200" dirty="0"/>
              <a:t> het </a:t>
            </a:r>
            <a:r>
              <a:rPr lang="en-US" sz="2200" dirty="0" err="1"/>
              <a:t>belang</a:t>
            </a:r>
            <a:r>
              <a:rPr lang="en-US" sz="2200" dirty="0"/>
              <a:t> van </a:t>
            </a:r>
            <a:r>
              <a:rPr lang="en-US" sz="2200" dirty="0" err="1"/>
              <a:t>lokale</a:t>
            </a:r>
            <a:r>
              <a:rPr lang="en-US" sz="2200" dirty="0"/>
              <a:t> </a:t>
            </a:r>
            <a:r>
              <a:rPr lang="en-US" sz="2200" dirty="0" err="1"/>
              <a:t>sociale</a:t>
            </a:r>
            <a:r>
              <a:rPr lang="en-US" sz="2200" dirty="0"/>
              <a:t> </a:t>
            </a:r>
            <a:r>
              <a:rPr lang="en-US" sz="2200" dirty="0" err="1"/>
              <a:t>actie</a:t>
            </a:r>
            <a:br>
              <a:rPr lang="en-US" sz="2200" dirty="0"/>
            </a:br>
            <a:endParaRPr lang="en-US" sz="2200" dirty="0"/>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Kleurrijke gebeeldhouwde figuren van mensen">
            <a:extLst>
              <a:ext uri="{FF2B5EF4-FFF2-40B4-BE49-F238E27FC236}">
                <a16:creationId xmlns:a16="http://schemas.microsoft.com/office/drawing/2014/main" id="{E90A7A00-C17D-FF78-FB7A-6423E9C071CC}"/>
              </a:ext>
            </a:extLst>
          </p:cNvPr>
          <p:cNvPicPr>
            <a:picLocks noChangeAspect="1"/>
          </p:cNvPicPr>
          <p:nvPr/>
        </p:nvPicPr>
        <p:blipFill>
          <a:blip r:embed="rId2"/>
          <a:srcRect l="14383" r="1415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26239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0A4C889-17C7-92FC-7C84-681B10EC5525}"/>
              </a:ext>
            </a:extLst>
          </p:cNvPr>
          <p:cNvSpPr>
            <a:spLocks noGrp="1"/>
          </p:cNvSpPr>
          <p:nvPr>
            <p:ph type="title"/>
          </p:nvPr>
        </p:nvSpPr>
        <p:spPr>
          <a:xfrm>
            <a:off x="640080" y="325369"/>
            <a:ext cx="4368602" cy="1956841"/>
          </a:xfrm>
        </p:spPr>
        <p:txBody>
          <a:bodyPr anchor="b">
            <a:normAutofit/>
          </a:bodyPr>
          <a:lstStyle/>
          <a:p>
            <a:r>
              <a:rPr lang="nl-BE" sz="3400" dirty="0">
                <a:latin typeface="+mn-lt"/>
              </a:rPr>
              <a:t>4. Versterk de democratische besluitvorming</a:t>
            </a:r>
            <a:br>
              <a:rPr lang="nl-BE" sz="3400" dirty="0"/>
            </a:br>
            <a:endParaRPr lang="nl-BE" sz="34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8769B7D-173D-0AE4-4068-DFF3E2EC3AE5}"/>
              </a:ext>
            </a:extLst>
          </p:cNvPr>
          <p:cNvSpPr>
            <a:spLocks noGrp="1"/>
          </p:cNvSpPr>
          <p:nvPr>
            <p:ph idx="1"/>
          </p:nvPr>
        </p:nvSpPr>
        <p:spPr>
          <a:xfrm>
            <a:off x="640080" y="2872899"/>
            <a:ext cx="4243589" cy="3320668"/>
          </a:xfrm>
        </p:spPr>
        <p:txBody>
          <a:bodyPr>
            <a:normAutofit/>
          </a:bodyPr>
          <a:lstStyle/>
          <a:p>
            <a:r>
              <a:rPr lang="nl-BE" sz="2200"/>
              <a:t>sociaal overleg</a:t>
            </a:r>
          </a:p>
          <a:p>
            <a:r>
              <a:rPr lang="nl-BE" sz="2200"/>
              <a:t>sociale organisaties (brede middenveld)</a:t>
            </a:r>
          </a:p>
          <a:p>
            <a:r>
              <a:rPr lang="nl-BE" sz="2200"/>
              <a:t>deliberatieve democratie </a:t>
            </a:r>
          </a:p>
        </p:txBody>
      </p:sp>
      <p:pic>
        <p:nvPicPr>
          <p:cNvPr id="5" name="Picture 4" descr="Een kamer met kleurrijke stoelen">
            <a:extLst>
              <a:ext uri="{FF2B5EF4-FFF2-40B4-BE49-F238E27FC236}">
                <a16:creationId xmlns:a16="http://schemas.microsoft.com/office/drawing/2014/main" id="{0C854798-B6F7-7E33-831A-5868F491F3AA}"/>
              </a:ext>
            </a:extLst>
          </p:cNvPr>
          <p:cNvPicPr>
            <a:picLocks noChangeAspect="1"/>
          </p:cNvPicPr>
          <p:nvPr/>
        </p:nvPicPr>
        <p:blipFill>
          <a:blip r:embed="rId2"/>
          <a:srcRect l="16344" r="1670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75621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883AE4-4711-F8D4-1152-7A83AB26B356}"/>
              </a:ext>
            </a:extLst>
          </p:cNvPr>
          <p:cNvSpPr>
            <a:spLocks noGrp="1"/>
          </p:cNvSpPr>
          <p:nvPr>
            <p:ph type="title"/>
          </p:nvPr>
        </p:nvSpPr>
        <p:spPr>
          <a:xfrm>
            <a:off x="640080" y="325369"/>
            <a:ext cx="4368602" cy="1956841"/>
          </a:xfrm>
        </p:spPr>
        <p:txBody>
          <a:bodyPr anchor="b">
            <a:normAutofit/>
          </a:bodyPr>
          <a:lstStyle/>
          <a:p>
            <a:r>
              <a:rPr lang="nl-BE" sz="3400">
                <a:latin typeface="+mn-lt"/>
              </a:rPr>
              <a:t>5. Werk aan beleidsvoorbereiding en –evaluatie</a:t>
            </a:r>
            <a:br>
              <a:rPr lang="nl-BE" sz="3400"/>
            </a:br>
            <a:endParaRPr lang="nl-BE" sz="3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AD5D260-EB82-A16B-D086-CF8B167F7DAB}"/>
              </a:ext>
            </a:extLst>
          </p:cNvPr>
          <p:cNvSpPr>
            <a:spLocks noGrp="1"/>
          </p:cNvSpPr>
          <p:nvPr>
            <p:ph idx="1"/>
          </p:nvPr>
        </p:nvSpPr>
        <p:spPr>
          <a:xfrm>
            <a:off x="640080" y="2872899"/>
            <a:ext cx="4243589" cy="3320668"/>
          </a:xfrm>
        </p:spPr>
        <p:txBody>
          <a:bodyPr>
            <a:normAutofit/>
          </a:bodyPr>
          <a:lstStyle/>
          <a:p>
            <a:r>
              <a:rPr lang="nl-BE" sz="2200" dirty="0"/>
              <a:t>Ontwikkel </a:t>
            </a:r>
            <a:r>
              <a:rPr lang="nl-BE" sz="2200" dirty="0" err="1"/>
              <a:t>sociaal-ecologische</a:t>
            </a:r>
            <a:r>
              <a:rPr lang="nl-BE" sz="2200" dirty="0"/>
              <a:t> indicatoren</a:t>
            </a:r>
          </a:p>
          <a:p>
            <a:r>
              <a:rPr lang="nl-BE" sz="2200" dirty="0"/>
              <a:t>Versterk de statistische en analytische capaciteit</a:t>
            </a:r>
          </a:p>
          <a:p>
            <a:pPr marL="0" indent="0">
              <a:buNone/>
            </a:pPr>
            <a:endParaRPr lang="nl-BE" sz="2200" dirty="0"/>
          </a:p>
        </p:txBody>
      </p:sp>
      <p:pic>
        <p:nvPicPr>
          <p:cNvPr id="5" name="Picture 4" descr="Vergrootglas dat afnemende prestaties laat zien">
            <a:extLst>
              <a:ext uri="{FF2B5EF4-FFF2-40B4-BE49-F238E27FC236}">
                <a16:creationId xmlns:a16="http://schemas.microsoft.com/office/drawing/2014/main" id="{04DF5F09-DBAD-DE06-4EC3-10494804C179}"/>
              </a:ext>
            </a:extLst>
          </p:cNvPr>
          <p:cNvPicPr>
            <a:picLocks noChangeAspect="1"/>
          </p:cNvPicPr>
          <p:nvPr/>
        </p:nvPicPr>
        <p:blipFill>
          <a:blip r:embed="rId2"/>
          <a:srcRect l="1242" r="3180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68741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5A67028-B786-28EB-E58F-56D5FC9F9EAC}"/>
              </a:ext>
            </a:extLst>
          </p:cNvPr>
          <p:cNvSpPr>
            <a:spLocks noGrp="1"/>
          </p:cNvSpPr>
          <p:nvPr>
            <p:ph type="title"/>
          </p:nvPr>
        </p:nvSpPr>
        <p:spPr>
          <a:xfrm>
            <a:off x="640080" y="325369"/>
            <a:ext cx="4368602" cy="1956841"/>
          </a:xfrm>
        </p:spPr>
        <p:txBody>
          <a:bodyPr anchor="b">
            <a:normAutofit/>
          </a:bodyPr>
          <a:lstStyle/>
          <a:p>
            <a:endParaRPr lang="nl-BE"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768633A-6833-E8A2-DB35-F362315B2FC1}"/>
              </a:ext>
            </a:extLst>
          </p:cNvPr>
          <p:cNvSpPr>
            <a:spLocks noGrp="1"/>
          </p:cNvSpPr>
          <p:nvPr>
            <p:ph idx="1"/>
          </p:nvPr>
        </p:nvSpPr>
        <p:spPr>
          <a:xfrm>
            <a:off x="640080" y="2872899"/>
            <a:ext cx="4243589" cy="3320668"/>
          </a:xfrm>
        </p:spPr>
        <p:txBody>
          <a:bodyPr>
            <a:normAutofit/>
          </a:bodyPr>
          <a:lstStyle/>
          <a:p>
            <a:pPr marL="514350" indent="-514350">
              <a:buAutoNum type="arabicPeriod"/>
            </a:pPr>
            <a:r>
              <a:rPr lang="nl-BE" sz="1500"/>
              <a:t>De rechtvaardige transitie, als plicht en noodzaak </a:t>
            </a:r>
          </a:p>
          <a:p>
            <a:pPr marL="514350" indent="-514350">
              <a:buAutoNum type="arabicPeriod"/>
            </a:pPr>
            <a:r>
              <a:rPr lang="nl-BE" sz="1500"/>
              <a:t>De ecologische en sociale doestellingen , als </a:t>
            </a:r>
            <a:r>
              <a:rPr lang="nl-BE" sz="1500" i="1"/>
              <a:t>plicht</a:t>
            </a:r>
            <a:r>
              <a:rPr lang="nl-BE" sz="1500"/>
              <a:t> : waar staan we ?</a:t>
            </a:r>
          </a:p>
          <a:p>
            <a:pPr marL="514350" indent="-514350">
              <a:buAutoNum type="arabicPeriod"/>
            </a:pPr>
            <a:r>
              <a:rPr lang="nl-BE" sz="1500"/>
              <a:t>De rechtvaardige transitie als </a:t>
            </a:r>
            <a:r>
              <a:rPr lang="nl-BE" sz="1500" i="1"/>
              <a:t>noodzaak : </a:t>
            </a:r>
            <a:r>
              <a:rPr lang="nl-BE" sz="1500"/>
              <a:t>de vele ecologische, economische en sociale vervlechtingen</a:t>
            </a:r>
          </a:p>
          <a:p>
            <a:pPr marL="514350" indent="-514350">
              <a:buAutoNum type="arabicPeriod"/>
            </a:pPr>
            <a:r>
              <a:rPr lang="nl-BE" sz="1500"/>
              <a:t>De vier strategische lijnen van een rechtvaardige transitie</a:t>
            </a:r>
          </a:p>
          <a:p>
            <a:pPr marL="514350" indent="-514350">
              <a:buAutoNum type="arabicPeriod"/>
            </a:pPr>
            <a:r>
              <a:rPr lang="nl-BE" sz="1500"/>
              <a:t>De vijf randvoorwaarden voor een rechtvaardige transitie</a:t>
            </a:r>
          </a:p>
          <a:p>
            <a:pPr marL="514350" indent="-514350">
              <a:buAutoNum type="arabicPeriod"/>
            </a:pPr>
            <a:r>
              <a:rPr lang="nl-BE" sz="1500" b="1"/>
              <a:t>Besluit en beleidsaanbevelingen </a:t>
            </a:r>
          </a:p>
        </p:txBody>
      </p:sp>
      <p:pic>
        <p:nvPicPr>
          <p:cNvPr id="5" name="Picture 4" descr="Groeiend plantje in aarde">
            <a:extLst>
              <a:ext uri="{FF2B5EF4-FFF2-40B4-BE49-F238E27FC236}">
                <a16:creationId xmlns:a16="http://schemas.microsoft.com/office/drawing/2014/main" id="{4AAA0107-F532-AE8E-9F27-D16227390478}"/>
              </a:ext>
            </a:extLst>
          </p:cNvPr>
          <p:cNvPicPr>
            <a:picLocks noChangeAspect="1"/>
          </p:cNvPicPr>
          <p:nvPr/>
        </p:nvPicPr>
        <p:blipFill>
          <a:blip r:embed="rId2"/>
          <a:srcRect l="13441" r="1960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04627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A8685B2-6BD4-B1ED-4D4A-2B77E2635AC3}"/>
              </a:ext>
            </a:extLst>
          </p:cNvPr>
          <p:cNvSpPr>
            <a:spLocks noGrp="1"/>
          </p:cNvSpPr>
          <p:nvPr>
            <p:ph type="title"/>
          </p:nvPr>
        </p:nvSpPr>
        <p:spPr>
          <a:xfrm>
            <a:off x="838200" y="365125"/>
            <a:ext cx="10515600" cy="1325563"/>
          </a:xfrm>
        </p:spPr>
        <p:txBody>
          <a:bodyPr>
            <a:normAutofit/>
          </a:bodyPr>
          <a:lstStyle/>
          <a:p>
            <a:r>
              <a:rPr lang="nl-BE" sz="5400"/>
              <a:t>Beleidsaanbevelingen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67BA064-5FD2-E453-E839-C9AF84D4F140}"/>
              </a:ext>
            </a:extLst>
          </p:cNvPr>
          <p:cNvSpPr>
            <a:spLocks noGrp="1"/>
          </p:cNvSpPr>
          <p:nvPr>
            <p:ph idx="1"/>
          </p:nvPr>
        </p:nvSpPr>
        <p:spPr>
          <a:xfrm>
            <a:off x="838200" y="1929384"/>
            <a:ext cx="10515600" cy="4251960"/>
          </a:xfrm>
        </p:spPr>
        <p:txBody>
          <a:bodyPr>
            <a:normAutofit/>
          </a:bodyPr>
          <a:lstStyle/>
          <a:p>
            <a:r>
              <a:rPr lang="nl-BE" sz="2200"/>
              <a:t>Rechtvaardige transitie gaat over een </a:t>
            </a:r>
            <a:r>
              <a:rPr lang="nl-BE" sz="2200" b="1" i="1"/>
              <a:t>systemische</a:t>
            </a:r>
            <a:r>
              <a:rPr lang="nl-BE" sz="2200"/>
              <a:t> transformatie van de economie, de samenleving en de sociale verzorgingsstaat in een tijdperk van vergrijzing, digitalisering en dekolonisering</a:t>
            </a:r>
          </a:p>
        </p:txBody>
      </p:sp>
    </p:spTree>
    <p:extLst>
      <p:ext uri="{BB962C8B-B14F-4D97-AF65-F5344CB8AC3E}">
        <p14:creationId xmlns:p14="http://schemas.microsoft.com/office/powerpoint/2010/main" val="3474360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A8685B2-6BD4-B1ED-4D4A-2B77E2635AC3}"/>
              </a:ext>
            </a:extLst>
          </p:cNvPr>
          <p:cNvSpPr>
            <a:spLocks noGrp="1"/>
          </p:cNvSpPr>
          <p:nvPr>
            <p:ph type="title"/>
          </p:nvPr>
        </p:nvSpPr>
        <p:spPr>
          <a:xfrm>
            <a:off x="838200" y="365125"/>
            <a:ext cx="10515600" cy="1325563"/>
          </a:xfrm>
        </p:spPr>
        <p:txBody>
          <a:bodyPr>
            <a:normAutofit/>
          </a:bodyPr>
          <a:lstStyle/>
          <a:p>
            <a:r>
              <a:rPr lang="nl-BE" sz="5400"/>
              <a:t>Beleidsaanbevelingen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67BA064-5FD2-E453-E839-C9AF84D4F140}"/>
              </a:ext>
            </a:extLst>
          </p:cNvPr>
          <p:cNvSpPr>
            <a:spLocks noGrp="1"/>
          </p:cNvSpPr>
          <p:nvPr>
            <p:ph idx="1"/>
          </p:nvPr>
        </p:nvSpPr>
        <p:spPr>
          <a:xfrm>
            <a:off x="838200" y="1929384"/>
            <a:ext cx="10515600" cy="4251960"/>
          </a:xfrm>
        </p:spPr>
        <p:txBody>
          <a:bodyPr>
            <a:normAutofit/>
          </a:bodyPr>
          <a:lstStyle/>
          <a:p>
            <a:r>
              <a:rPr lang="nl-BE" sz="2200"/>
              <a:t>Rechtvaardige transitie gaat over een </a:t>
            </a:r>
            <a:r>
              <a:rPr lang="nl-BE" sz="2200" b="1" i="1"/>
              <a:t>systemische</a:t>
            </a:r>
            <a:r>
              <a:rPr lang="nl-BE" sz="2200"/>
              <a:t> transformatie van de economie, de samenleving en de sociale verzorgingsstaat in een tijdperk van vergrijzing, digitalisering en dekolonisering</a:t>
            </a:r>
          </a:p>
          <a:p>
            <a:r>
              <a:rPr lang="nl-BE" sz="2200"/>
              <a:t>Het tegelijk, en versneld, nastreven van ecologische en sociale doelstellingen kan </a:t>
            </a:r>
            <a:r>
              <a:rPr lang="nl-BE" sz="2200" b="1" i="1"/>
              <a:t>op verschillende manieren  </a:t>
            </a:r>
            <a:r>
              <a:rPr lang="nl-BE" sz="2200"/>
              <a:t>gebeuren; het veronderstelt </a:t>
            </a:r>
            <a:r>
              <a:rPr lang="nl-BE" sz="2200" b="1" i="1"/>
              <a:t>moeilijke afwegingen,</a:t>
            </a:r>
            <a:r>
              <a:rPr lang="nl-BE" sz="2200"/>
              <a:t> verschillend binnen en tussen landen, afhankelijk van bestaande instituties en van maatschappelijke/politieke voorkeuren ( bijvoorbeeld: de versterking van de sociale bescherming door meer universaliteit dan wel door meer selectiviteit )</a:t>
            </a:r>
          </a:p>
        </p:txBody>
      </p:sp>
    </p:spTree>
    <p:extLst>
      <p:ext uri="{BB962C8B-B14F-4D97-AF65-F5344CB8AC3E}">
        <p14:creationId xmlns:p14="http://schemas.microsoft.com/office/powerpoint/2010/main" val="85658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el 1">
            <a:extLst>
              <a:ext uri="{FF2B5EF4-FFF2-40B4-BE49-F238E27FC236}">
                <a16:creationId xmlns:a16="http://schemas.microsoft.com/office/drawing/2014/main" id="{05A67028-B786-28EB-E58F-56D5FC9F9EAC}"/>
              </a:ext>
            </a:extLst>
          </p:cNvPr>
          <p:cNvSpPr>
            <a:spLocks noGrp="1"/>
          </p:cNvSpPr>
          <p:nvPr>
            <p:ph type="title"/>
          </p:nvPr>
        </p:nvSpPr>
        <p:spPr>
          <a:xfrm>
            <a:off x="838200" y="643467"/>
            <a:ext cx="2951205" cy="5571066"/>
          </a:xfrm>
        </p:spPr>
        <p:txBody>
          <a:bodyPr>
            <a:normAutofit/>
          </a:bodyPr>
          <a:lstStyle/>
          <a:p>
            <a:r>
              <a:rPr lang="nl-BE" sz="4100" dirty="0">
                <a:solidFill>
                  <a:srgbClr val="FFFFFF"/>
                </a:solidFill>
              </a:rPr>
              <a:t>Rechtvaardige transitie: </a:t>
            </a:r>
            <a:r>
              <a:rPr lang="nl-BE" sz="4100" b="1" dirty="0">
                <a:solidFill>
                  <a:srgbClr val="FFFFFF"/>
                </a:solidFill>
              </a:rPr>
              <a:t>HOE?</a:t>
            </a:r>
          </a:p>
        </p:txBody>
      </p:sp>
      <p:graphicFrame>
        <p:nvGraphicFramePr>
          <p:cNvPr id="5" name="Tijdelijke aanduiding voor inhoud 2">
            <a:extLst>
              <a:ext uri="{FF2B5EF4-FFF2-40B4-BE49-F238E27FC236}">
                <a16:creationId xmlns:a16="http://schemas.microsoft.com/office/drawing/2014/main" id="{0A85AEF5-6F4D-65A9-9079-F4301DA4B3E7}"/>
              </a:ext>
            </a:extLst>
          </p:cNvPr>
          <p:cNvGraphicFramePr>
            <a:graphicFrameLocks noGrp="1"/>
          </p:cNvGraphicFramePr>
          <p:nvPr>
            <p:ph idx="1"/>
            <p:extLst>
              <p:ext uri="{D42A27DB-BD31-4B8C-83A1-F6EECF244321}">
                <p14:modId xmlns:p14="http://schemas.microsoft.com/office/powerpoint/2010/main" val="2282472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2425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A8685B2-6BD4-B1ED-4D4A-2B77E2635AC3}"/>
              </a:ext>
            </a:extLst>
          </p:cNvPr>
          <p:cNvSpPr>
            <a:spLocks noGrp="1"/>
          </p:cNvSpPr>
          <p:nvPr>
            <p:ph type="title"/>
          </p:nvPr>
        </p:nvSpPr>
        <p:spPr>
          <a:xfrm>
            <a:off x="838200" y="365125"/>
            <a:ext cx="10515600" cy="1325563"/>
          </a:xfrm>
        </p:spPr>
        <p:txBody>
          <a:bodyPr>
            <a:normAutofit/>
          </a:bodyPr>
          <a:lstStyle/>
          <a:p>
            <a:r>
              <a:rPr lang="nl-BE" sz="5400"/>
              <a:t>Beleidsaanbevelingen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67BA064-5FD2-E453-E839-C9AF84D4F140}"/>
              </a:ext>
            </a:extLst>
          </p:cNvPr>
          <p:cNvSpPr>
            <a:spLocks noGrp="1"/>
          </p:cNvSpPr>
          <p:nvPr>
            <p:ph idx="1"/>
          </p:nvPr>
        </p:nvSpPr>
        <p:spPr>
          <a:xfrm>
            <a:off x="838200" y="1929384"/>
            <a:ext cx="10515600" cy="4251960"/>
          </a:xfrm>
        </p:spPr>
        <p:txBody>
          <a:bodyPr>
            <a:normAutofit/>
          </a:bodyPr>
          <a:lstStyle/>
          <a:p>
            <a:r>
              <a:rPr lang="nl-BE" sz="2200"/>
              <a:t>Rechtvaardige transitie gaat over een </a:t>
            </a:r>
            <a:r>
              <a:rPr lang="nl-BE" sz="2200" b="1" i="1"/>
              <a:t>systemische</a:t>
            </a:r>
            <a:r>
              <a:rPr lang="nl-BE" sz="2200"/>
              <a:t> transformatie van de economie, de samenleving en de sociale verzorgingsstaat in een tijdperk van vergrijzing, digitalisering en dekolonisering</a:t>
            </a:r>
          </a:p>
          <a:p>
            <a:r>
              <a:rPr lang="nl-BE" sz="2200"/>
              <a:t>Het tegelijk, en versneld, nastreven van ecologische en sociale doelstellingen kan </a:t>
            </a:r>
            <a:r>
              <a:rPr lang="nl-BE" sz="2200" b="1" i="1"/>
              <a:t>op verschillende manieren  </a:t>
            </a:r>
            <a:r>
              <a:rPr lang="nl-BE" sz="2200"/>
              <a:t>gebeuren; het zal gepaard gaan met </a:t>
            </a:r>
            <a:r>
              <a:rPr lang="nl-BE" sz="2200" b="1" i="1"/>
              <a:t>moeilijke afwegingen, </a:t>
            </a:r>
            <a:r>
              <a:rPr lang="nl-BE" sz="2200"/>
              <a:t>die verschillend zullen zijn binnen en tussen landen, afhankelijk van bestaande instituties en van maatschappelijke/politieke voorkeuren en afwegingen ( bijvoorbeeld de versterking van de sociale bescherming door meer universaliteit of meer selectiviteit )</a:t>
            </a:r>
          </a:p>
          <a:p>
            <a:r>
              <a:rPr lang="nl-BE" sz="2200"/>
              <a:t>Derhalve, </a:t>
            </a:r>
            <a:r>
              <a:rPr lang="nl-BE" sz="2200" b="1" i="1"/>
              <a:t>niet samen te vatten in een éénduidige bulletpoints lijst </a:t>
            </a:r>
            <a:r>
              <a:rPr lang="nl-BE" sz="2200"/>
              <a:t>( bv. basisinkomen)</a:t>
            </a:r>
          </a:p>
        </p:txBody>
      </p:sp>
    </p:spTree>
    <p:extLst>
      <p:ext uri="{BB962C8B-B14F-4D97-AF65-F5344CB8AC3E}">
        <p14:creationId xmlns:p14="http://schemas.microsoft.com/office/powerpoint/2010/main" val="1502868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870D58F-17A5-AA4A-0AE6-B15848E5064F}"/>
              </a:ext>
            </a:extLst>
          </p:cNvPr>
          <p:cNvSpPr>
            <a:spLocks noGrp="1"/>
          </p:cNvSpPr>
          <p:nvPr>
            <p:ph type="title"/>
          </p:nvPr>
        </p:nvSpPr>
        <p:spPr>
          <a:xfrm>
            <a:off x="838200" y="365125"/>
            <a:ext cx="10515600" cy="1325563"/>
          </a:xfrm>
        </p:spPr>
        <p:txBody>
          <a:bodyPr>
            <a:normAutofit/>
          </a:bodyPr>
          <a:lstStyle/>
          <a:p>
            <a:endParaRPr lang="nl-BE"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E715414-F5C9-626F-84A0-6E290804903D}"/>
              </a:ext>
            </a:extLst>
          </p:cNvPr>
          <p:cNvSpPr>
            <a:spLocks noGrp="1"/>
          </p:cNvSpPr>
          <p:nvPr>
            <p:ph idx="1"/>
          </p:nvPr>
        </p:nvSpPr>
        <p:spPr>
          <a:xfrm>
            <a:off x="838200" y="1929384"/>
            <a:ext cx="10515600" cy="4251960"/>
          </a:xfrm>
        </p:spPr>
        <p:txBody>
          <a:bodyPr>
            <a:normAutofit/>
          </a:bodyPr>
          <a:lstStyle/>
          <a:p>
            <a:pPr marL="514350" indent="-514350">
              <a:buAutoNum type="alphaLcParenR"/>
            </a:pPr>
            <a:r>
              <a:rPr lang="nl-BE" sz="2200" b="1" i="1" u="sng"/>
              <a:t>Creër de randvoorwaarden </a:t>
            </a:r>
            <a:r>
              <a:rPr lang="nl-BE" sz="2200" b="1" i="1"/>
              <a:t>(supra) en versterk de </a:t>
            </a:r>
            <a:r>
              <a:rPr lang="nl-BE" sz="2200" b="1" i="1" u="sng"/>
              <a:t>democratische besluitvormingsprocessen </a:t>
            </a:r>
            <a:r>
              <a:rPr lang="nl-BE" sz="2200" b="1" i="1"/>
              <a:t>om</a:t>
            </a:r>
          </a:p>
          <a:p>
            <a:pPr marL="514350" indent="-514350">
              <a:buAutoNum type="alphaLcParenR"/>
            </a:pPr>
            <a:r>
              <a:rPr lang="nl-BE" sz="2200" b="1" i="1"/>
              <a:t>een </a:t>
            </a:r>
            <a:r>
              <a:rPr lang="nl-BE" sz="2200" b="1" i="1" u="sng"/>
              <a:t>gemeenschappelijke visie</a:t>
            </a:r>
            <a:r>
              <a:rPr lang="nl-BE" sz="2200" b="1" i="1"/>
              <a:t> te ontwikkelen over de maatschappelijke plicht en noodzaak om sociale, ecologische en economische doelstellingen, versneld en coherent te integreren </a:t>
            </a:r>
          </a:p>
          <a:p>
            <a:pPr marL="514350" indent="-514350">
              <a:buAutoNum type="alphaLcParenR"/>
            </a:pPr>
            <a:r>
              <a:rPr lang="nl-BE" sz="2200" b="1" i="1"/>
              <a:t>rond een </a:t>
            </a:r>
            <a:r>
              <a:rPr lang="nl-BE" sz="2200" b="1" i="1" u="sng"/>
              <a:t>set van fundamentele uitgangspunten en principes</a:t>
            </a:r>
          </a:p>
          <a:p>
            <a:pPr marL="0" indent="0">
              <a:buNone/>
            </a:pPr>
            <a:endParaRPr lang="nl-BE" sz="2200" b="1" i="1" u="sng"/>
          </a:p>
          <a:p>
            <a:pPr marL="0" indent="0">
              <a:buNone/>
            </a:pPr>
            <a:r>
              <a:rPr lang="nl-BE" sz="2200" i="1"/>
              <a:t>( vergelijk met het naoorlogs sociaal pact ) </a:t>
            </a:r>
          </a:p>
          <a:p>
            <a:pPr marL="0" indent="0">
              <a:buNone/>
            </a:pPr>
            <a:endParaRPr lang="nl-BE" sz="2200"/>
          </a:p>
        </p:txBody>
      </p:sp>
    </p:spTree>
    <p:extLst>
      <p:ext uri="{BB962C8B-B14F-4D97-AF65-F5344CB8AC3E}">
        <p14:creationId xmlns:p14="http://schemas.microsoft.com/office/powerpoint/2010/main" val="523916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BC65AA-F02C-CBDD-8CA2-435128686887}"/>
              </a:ext>
            </a:extLst>
          </p:cNvPr>
          <p:cNvSpPr>
            <a:spLocks noGrp="1"/>
          </p:cNvSpPr>
          <p:nvPr>
            <p:ph type="title"/>
          </p:nvPr>
        </p:nvSpPr>
        <p:spPr>
          <a:xfrm>
            <a:off x="640080" y="325369"/>
            <a:ext cx="4368602" cy="1956841"/>
          </a:xfrm>
        </p:spPr>
        <p:txBody>
          <a:bodyPr anchor="b">
            <a:normAutofit/>
          </a:bodyPr>
          <a:lstStyle/>
          <a:p>
            <a:r>
              <a:rPr lang="nl-BE" sz="4200" b="1" i="1"/>
              <a:t>Acht fundamentele uitgangspunten en principes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768D703-B488-96F7-D841-147C1E0DAB80}"/>
              </a:ext>
            </a:extLst>
          </p:cNvPr>
          <p:cNvSpPr>
            <a:spLocks noGrp="1"/>
          </p:cNvSpPr>
          <p:nvPr>
            <p:ph idx="1"/>
          </p:nvPr>
        </p:nvSpPr>
        <p:spPr>
          <a:xfrm>
            <a:off x="640080" y="2872899"/>
            <a:ext cx="4243589" cy="3320668"/>
          </a:xfrm>
        </p:spPr>
        <p:txBody>
          <a:bodyPr>
            <a:normAutofit/>
          </a:bodyPr>
          <a:lstStyle/>
          <a:p>
            <a:pPr marL="0" indent="0">
              <a:buNone/>
            </a:pPr>
            <a:r>
              <a:rPr lang="nl-BE" sz="1400"/>
              <a:t>1.Economische en technologische </a:t>
            </a:r>
            <a:r>
              <a:rPr lang="nl-BE" sz="1400" b="1"/>
              <a:t>innovatie en sociaal begeleide exnovatie</a:t>
            </a:r>
          </a:p>
          <a:p>
            <a:pPr marL="0" indent="0">
              <a:buNone/>
            </a:pPr>
            <a:r>
              <a:rPr lang="nl-BE" sz="1400"/>
              <a:t>2.Versterking van de </a:t>
            </a:r>
            <a:r>
              <a:rPr lang="nl-BE" sz="1400" b="1"/>
              <a:t>kwaliteit van de sociale verzorgingsstaat</a:t>
            </a:r>
          </a:p>
          <a:p>
            <a:pPr marL="0" indent="0">
              <a:buNone/>
            </a:pPr>
            <a:r>
              <a:rPr lang="nl-BE" sz="1400"/>
              <a:t>3.Aandacht voor de </a:t>
            </a:r>
            <a:r>
              <a:rPr lang="nl-BE" sz="1400" b="1"/>
              <a:t>sociale aspecten van het klimaatbeleid </a:t>
            </a:r>
          </a:p>
          <a:p>
            <a:pPr marL="0" indent="0">
              <a:buNone/>
            </a:pPr>
            <a:r>
              <a:rPr lang="nl-BE" sz="1400"/>
              <a:t>4.Aandacht voor de </a:t>
            </a:r>
            <a:r>
              <a:rPr lang="nl-BE" sz="1400" b="1"/>
              <a:t>ecologische aspecten van het sociaal beleid</a:t>
            </a:r>
          </a:p>
          <a:p>
            <a:pPr marL="0" indent="0">
              <a:buNone/>
            </a:pPr>
            <a:r>
              <a:rPr lang="nl-BE" sz="1400"/>
              <a:t>5.Versterking en </a:t>
            </a:r>
            <a:r>
              <a:rPr lang="nl-BE" sz="1400" b="1"/>
              <a:t>verbreding van de financieringsbasis</a:t>
            </a:r>
          </a:p>
          <a:p>
            <a:pPr marL="0" indent="0">
              <a:buNone/>
            </a:pPr>
            <a:r>
              <a:rPr lang="nl-BE" sz="1400"/>
              <a:t>6.</a:t>
            </a:r>
            <a:r>
              <a:rPr lang="nl-BE" sz="1400" b="1"/>
              <a:t>Samenwerking, nationaal en internationaal</a:t>
            </a:r>
          </a:p>
          <a:p>
            <a:pPr marL="0" indent="0">
              <a:buNone/>
            </a:pPr>
            <a:r>
              <a:rPr lang="nl-BE" sz="1400"/>
              <a:t>7.Het belang van </a:t>
            </a:r>
            <a:r>
              <a:rPr lang="nl-BE" sz="1400" b="1"/>
              <a:t>lokale sociale actie</a:t>
            </a:r>
            <a:endParaRPr lang="nl-BE" sz="1400"/>
          </a:p>
          <a:p>
            <a:pPr marL="0" indent="0">
              <a:buNone/>
            </a:pPr>
            <a:r>
              <a:rPr lang="nl-BE" sz="1400"/>
              <a:t>8.Een grotere </a:t>
            </a:r>
            <a:r>
              <a:rPr lang="nl-BE" sz="1400" b="1"/>
              <a:t>Europese en internationale solidariteit</a:t>
            </a:r>
          </a:p>
          <a:p>
            <a:endParaRPr lang="nl-BE" sz="1400"/>
          </a:p>
          <a:p>
            <a:endParaRPr lang="nl-BE" sz="1400"/>
          </a:p>
        </p:txBody>
      </p:sp>
      <p:pic>
        <p:nvPicPr>
          <p:cNvPr id="5" name="Picture 4" descr="3D-weergave van speelstukken die samen zijn gebonden met een touw">
            <a:extLst>
              <a:ext uri="{FF2B5EF4-FFF2-40B4-BE49-F238E27FC236}">
                <a16:creationId xmlns:a16="http://schemas.microsoft.com/office/drawing/2014/main" id="{6461E9E1-B855-7525-6FE9-9E27C0BE856E}"/>
              </a:ext>
            </a:extLst>
          </p:cNvPr>
          <p:cNvPicPr>
            <a:picLocks noChangeAspect="1"/>
          </p:cNvPicPr>
          <p:nvPr/>
        </p:nvPicPr>
        <p:blipFill>
          <a:blip r:embed="rId2"/>
          <a:srcRect r="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43152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287A4B0D-2B59-4417-5AEA-A401A48DE27D}"/>
              </a:ext>
            </a:extLst>
          </p:cNvPr>
          <p:cNvSpPr>
            <a:spLocks noGrp="1"/>
          </p:cNvSpPr>
          <p:nvPr>
            <p:ph idx="1"/>
          </p:nvPr>
        </p:nvSpPr>
        <p:spPr>
          <a:xfrm>
            <a:off x="4447308" y="1306286"/>
            <a:ext cx="6906491" cy="4870677"/>
          </a:xfrm>
        </p:spPr>
        <p:txBody>
          <a:bodyPr anchor="ctr">
            <a:normAutofit fontScale="85000" lnSpcReduction="10000"/>
          </a:bodyPr>
          <a:lstStyle/>
          <a:p>
            <a:pPr marL="0" indent="0">
              <a:buNone/>
            </a:pPr>
            <a:endParaRPr lang="nl-BE" sz="2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BE" sz="2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BE" sz="3200" b="1" i="1" dirty="0">
                <a:latin typeface="Calibri" panose="020F0502020204030204" pitchFamily="34" charset="0"/>
                <a:ea typeface="Calibri" panose="020F0502020204030204" pitchFamily="34" charset="0"/>
                <a:cs typeface="Times New Roman" panose="02020603050405020304" pitchFamily="18" charset="0"/>
              </a:rPr>
              <a:t>Als plicht </a:t>
            </a:r>
            <a:r>
              <a:rPr lang="nl-BE" sz="3200" dirty="0">
                <a:latin typeface="Calibri" panose="020F0502020204030204" pitchFamily="34" charset="0"/>
                <a:ea typeface="Calibri" panose="020F0502020204030204" pitchFamily="34" charset="0"/>
                <a:cs typeface="Times New Roman" panose="02020603050405020304" pitchFamily="18" charset="0"/>
              </a:rPr>
              <a:t>: </a:t>
            </a:r>
            <a:r>
              <a:rPr lang="nl-BE" sz="3200" dirty="0">
                <a:effectLst/>
                <a:latin typeface="Calibri" panose="020F0502020204030204" pitchFamily="34" charset="0"/>
                <a:ea typeface="Calibri" panose="020F0502020204030204" pitchFamily="34" charset="0"/>
                <a:cs typeface="Times New Roman" panose="02020603050405020304" pitchFamily="18" charset="0"/>
              </a:rPr>
              <a:t>“</a:t>
            </a:r>
            <a:r>
              <a:rPr lang="nl-BE" sz="3200" i="1" dirty="0">
                <a:effectLst/>
                <a:latin typeface="Calibri" panose="020F0502020204030204" pitchFamily="34" charset="0"/>
                <a:ea typeface="Calibri" panose="020F0502020204030204" pitchFamily="34" charset="0"/>
                <a:cs typeface="Times New Roman" panose="02020603050405020304" pitchFamily="18" charset="0"/>
              </a:rPr>
              <a:t>Bij de uitoefening van hun respectieve bevoegdheden streven de federale Staat, de gemeenschappen en de gewesten de doelstellingen na van een duurzame ontwikkeling in haar sociale, economische en milieugebonden aspecten, rekening houdend met de solidariteit tussen de generaties</a:t>
            </a:r>
            <a:r>
              <a:rPr lang="nl-BE" sz="3200" dirty="0">
                <a:effectLst/>
                <a:latin typeface="Calibri" panose="020F0502020204030204" pitchFamily="34" charset="0"/>
                <a:ea typeface="Calibri" panose="020F0502020204030204" pitchFamily="34" charset="0"/>
                <a:cs typeface="Times New Roman" panose="02020603050405020304" pitchFamily="18" charset="0"/>
              </a:rPr>
              <a:t>” (Art 7bis van de grondwet )</a:t>
            </a:r>
          </a:p>
          <a:p>
            <a:pPr marL="0" indent="0">
              <a:buNone/>
            </a:pPr>
            <a:r>
              <a:rPr lang="nl-BE" sz="32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nl-BE" sz="3200" b="1" i="1" dirty="0">
                <a:latin typeface="Calibri" panose="020F0502020204030204" pitchFamily="34" charset="0"/>
                <a:ea typeface="Calibri" panose="020F0502020204030204" pitchFamily="34" charset="0"/>
                <a:cs typeface="Times New Roman" panose="02020603050405020304" pitchFamily="18" charset="0"/>
              </a:rPr>
              <a:t>Als n</a:t>
            </a:r>
            <a:r>
              <a:rPr lang="nl-BE" sz="3200" b="1" i="1" dirty="0">
                <a:effectLst/>
                <a:latin typeface="Calibri" panose="020F0502020204030204" pitchFamily="34" charset="0"/>
                <a:ea typeface="Calibri" panose="020F0502020204030204" pitchFamily="34" charset="0"/>
                <a:cs typeface="Times New Roman" panose="02020603050405020304" pitchFamily="18" charset="0"/>
              </a:rPr>
              <a:t>oodzaak : </a:t>
            </a:r>
            <a:r>
              <a:rPr lang="nl-BE" sz="3200" i="1" dirty="0">
                <a:effectLst/>
                <a:latin typeface="Calibri" panose="020F0502020204030204" pitchFamily="34" charset="0"/>
                <a:ea typeface="Calibri" panose="020F0502020204030204" pitchFamily="34" charset="0"/>
                <a:cs typeface="Times New Roman" panose="02020603050405020304" pitchFamily="18" charset="0"/>
              </a:rPr>
              <a:t>het ecologische en het sociale zijn onlosmakelijk verbonden</a:t>
            </a:r>
          </a:p>
          <a:p>
            <a:pPr marL="0" indent="0">
              <a:buNone/>
            </a:pPr>
            <a:endParaRPr lang="nl-BE" sz="2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BE"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BE" sz="2600" dirty="0">
              <a:latin typeface="Calibri" panose="020F0502020204030204" pitchFamily="34" charset="0"/>
              <a:ea typeface="Calibri" panose="020F0502020204030204" pitchFamily="34" charset="0"/>
              <a:cs typeface="Times New Roman" panose="02020603050405020304" pitchFamily="18" charset="0"/>
            </a:endParaRPr>
          </a:p>
          <a:p>
            <a:endParaRPr lang="nl-BE" sz="2600" dirty="0"/>
          </a:p>
        </p:txBody>
      </p:sp>
      <p:sp>
        <p:nvSpPr>
          <p:cNvPr id="4" name="Titel 3">
            <a:extLst>
              <a:ext uri="{FF2B5EF4-FFF2-40B4-BE49-F238E27FC236}">
                <a16:creationId xmlns:a16="http://schemas.microsoft.com/office/drawing/2014/main" id="{E736A3BE-F93B-E191-4D1A-B8C08EDD2F6A}"/>
              </a:ext>
            </a:extLst>
          </p:cNvPr>
          <p:cNvSpPr>
            <a:spLocks noGrp="1"/>
          </p:cNvSpPr>
          <p:nvPr>
            <p:ph type="title"/>
          </p:nvPr>
        </p:nvSpPr>
        <p:spPr/>
        <p:txBody>
          <a:bodyPr/>
          <a:lstStyle/>
          <a:p>
            <a:endParaRPr lang="nl-BE"/>
          </a:p>
        </p:txBody>
      </p:sp>
    </p:spTree>
    <p:extLst>
      <p:ext uri="{BB962C8B-B14F-4D97-AF65-F5344CB8AC3E}">
        <p14:creationId xmlns:p14="http://schemas.microsoft.com/office/powerpoint/2010/main" val="171011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0971AA4-93CB-6823-A3B0-EEF0185A3388}"/>
              </a:ext>
            </a:extLst>
          </p:cNvPr>
          <p:cNvSpPr>
            <a:spLocks noGrp="1"/>
          </p:cNvSpPr>
          <p:nvPr>
            <p:ph type="title"/>
          </p:nvPr>
        </p:nvSpPr>
        <p:spPr>
          <a:xfrm>
            <a:off x="686834" y="1153572"/>
            <a:ext cx="3200400" cy="4461163"/>
          </a:xfrm>
        </p:spPr>
        <p:txBody>
          <a:bodyPr>
            <a:normAutofit/>
          </a:bodyPr>
          <a:lstStyle/>
          <a:p>
            <a:r>
              <a:rPr lang="nl-BE">
                <a:solidFill>
                  <a:srgbClr val="FFFFFF"/>
                </a:solidFill>
                <a:latin typeface="+mn-lt"/>
              </a:rPr>
              <a:t>2. Waar staan we?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97AA3A93-C82D-3D45-CB5F-90C3A52621B4}"/>
              </a:ext>
            </a:extLst>
          </p:cNvPr>
          <p:cNvSpPr>
            <a:spLocks noGrp="1"/>
          </p:cNvSpPr>
          <p:nvPr>
            <p:ph idx="1"/>
          </p:nvPr>
        </p:nvSpPr>
        <p:spPr>
          <a:xfrm>
            <a:off x="4447308" y="591344"/>
            <a:ext cx="6906491" cy="5585619"/>
          </a:xfrm>
        </p:spPr>
        <p:txBody>
          <a:bodyPr anchor="ctr">
            <a:normAutofit/>
          </a:bodyPr>
          <a:lstStyle/>
          <a:p>
            <a:pPr marL="0" indent="0">
              <a:buNone/>
            </a:pPr>
            <a:endParaRPr lang="nl-BE">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BE">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nl-BE" dirty="0"/>
              <a:t>De </a:t>
            </a:r>
            <a:r>
              <a:rPr lang="nl-BE" b="1" u="sng" dirty="0"/>
              <a:t>Europese doelstellingen </a:t>
            </a:r>
            <a:r>
              <a:rPr lang="nl-BE" dirty="0"/>
              <a:t>om de nadelige economische, sociale en demografische effecten van de ecologische verandering in te dijken door adaptatie en mitigatiebeleid</a:t>
            </a:r>
          </a:p>
          <a:p>
            <a:pPr>
              <a:buFontTx/>
              <a:buChar char="-"/>
            </a:pPr>
            <a:r>
              <a:rPr lang="nl-BE" dirty="0"/>
              <a:t>De </a:t>
            </a:r>
            <a:r>
              <a:rPr lang="nl-BE" b="1" u="sng" dirty="0"/>
              <a:t>Europese Pijler voor Sociale Rechten </a:t>
            </a:r>
            <a:r>
              <a:rPr lang="nl-BE" dirty="0"/>
              <a:t>om de effectuering van de sociale rechten van de Europese burgers te waarborgen en te versterken</a:t>
            </a:r>
          </a:p>
        </p:txBody>
      </p:sp>
    </p:spTree>
    <p:extLst>
      <p:ext uri="{BB962C8B-B14F-4D97-AF65-F5344CB8AC3E}">
        <p14:creationId xmlns:p14="http://schemas.microsoft.com/office/powerpoint/2010/main" val="29583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7C3798-E00E-30F7-B164-328E4585B27F}"/>
              </a:ext>
            </a:extLst>
          </p:cNvPr>
          <p:cNvSpPr>
            <a:spLocks noGrp="1"/>
          </p:cNvSpPr>
          <p:nvPr>
            <p:ph type="title"/>
          </p:nvPr>
        </p:nvSpPr>
        <p:spPr/>
        <p:txBody>
          <a:bodyPr/>
          <a:lstStyle/>
          <a:p>
            <a:r>
              <a:rPr lang="nl-BE" dirty="0"/>
              <a:t>De ecologische doelstellingen</a:t>
            </a:r>
          </a:p>
        </p:txBody>
      </p:sp>
      <p:pic>
        <p:nvPicPr>
          <p:cNvPr id="4" name="Tijdelijke aanduiding voor inhoud 3">
            <a:extLst>
              <a:ext uri="{FF2B5EF4-FFF2-40B4-BE49-F238E27FC236}">
                <a16:creationId xmlns:a16="http://schemas.microsoft.com/office/drawing/2014/main" id="{BAA3C17A-B1F0-76AA-97B2-A491A6096CE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6449" y="2462318"/>
            <a:ext cx="8682824" cy="4082235"/>
          </a:xfrm>
          <a:prstGeom prst="rect">
            <a:avLst/>
          </a:prstGeom>
          <a:noFill/>
          <a:ln>
            <a:noFill/>
          </a:ln>
        </p:spPr>
      </p:pic>
      <p:sp>
        <p:nvSpPr>
          <p:cNvPr id="6" name="Tekstvak 5">
            <a:extLst>
              <a:ext uri="{FF2B5EF4-FFF2-40B4-BE49-F238E27FC236}">
                <a16:creationId xmlns:a16="http://schemas.microsoft.com/office/drawing/2014/main" id="{02E111A6-C12D-295E-01B6-1B621B5F2B77}"/>
              </a:ext>
            </a:extLst>
          </p:cNvPr>
          <p:cNvSpPr txBox="1"/>
          <p:nvPr/>
        </p:nvSpPr>
        <p:spPr>
          <a:xfrm>
            <a:off x="838200" y="1431235"/>
            <a:ext cx="9275858" cy="923330"/>
          </a:xfrm>
          <a:prstGeom prst="rect">
            <a:avLst/>
          </a:prstGeom>
          <a:noFill/>
        </p:spPr>
        <p:txBody>
          <a:bodyPr wrap="square">
            <a:spAutoFit/>
          </a:bodyPr>
          <a:lstStyle/>
          <a:p>
            <a:r>
              <a:rPr lang="en-US" sz="1800" b="1">
                <a:solidFill>
                  <a:srgbClr val="000000"/>
                </a:solidFill>
                <a:effectLst/>
                <a:latin typeface="CIDFont+F3"/>
                <a:ea typeface="Calibri" panose="020F0502020204030204" pitchFamily="34" charset="0"/>
                <a:cs typeface="Segoe UI" panose="020B0502040204020203" pitchFamily="34" charset="0"/>
              </a:rPr>
              <a:t>Projections of Belgian GHG emissions per sector in “CORE 95”, a scenario leading to a reduction of GHG by 95% by 2050 based on a balanced approach between technological and behavioral levers (CLIMACT et VITO, 2021 p. 12)</a:t>
            </a:r>
            <a:r>
              <a:rPr lang="en-US" sz="1800">
                <a:solidFill>
                  <a:srgbClr val="000000"/>
                </a:solidFill>
                <a:effectLst/>
                <a:latin typeface="CIDFont+F3"/>
                <a:ea typeface="Calibri" panose="020F0502020204030204" pitchFamily="34" charset="0"/>
                <a:cs typeface="Segoe UI" panose="020B0502040204020203" pitchFamily="34" charset="0"/>
              </a:rPr>
              <a:t>  </a:t>
            </a:r>
            <a:endParaRPr lang="nl-BE" dirty="0"/>
          </a:p>
        </p:txBody>
      </p:sp>
    </p:spTree>
    <p:extLst>
      <p:ext uri="{BB962C8B-B14F-4D97-AF65-F5344CB8AC3E}">
        <p14:creationId xmlns:p14="http://schemas.microsoft.com/office/powerpoint/2010/main" val="3829751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B087A-8F04-1204-CB8F-FD84DAC6D2D5}"/>
              </a:ext>
            </a:extLst>
          </p:cNvPr>
          <p:cNvSpPr>
            <a:spLocks noGrp="1"/>
          </p:cNvSpPr>
          <p:nvPr>
            <p:ph type="title"/>
          </p:nvPr>
        </p:nvSpPr>
        <p:spPr/>
        <p:txBody>
          <a:bodyPr/>
          <a:lstStyle/>
          <a:p>
            <a:r>
              <a:rPr lang="nl-BE" dirty="0"/>
              <a:t>De sociale doelstellingen</a:t>
            </a:r>
          </a:p>
        </p:txBody>
      </p:sp>
      <p:pic>
        <p:nvPicPr>
          <p:cNvPr id="4" name="Tijdelijke aanduiding voor inhoud 3">
            <a:extLst>
              <a:ext uri="{FF2B5EF4-FFF2-40B4-BE49-F238E27FC236}">
                <a16:creationId xmlns:a16="http://schemas.microsoft.com/office/drawing/2014/main" id="{17F42A95-3B49-0E43-4A2A-EE2AEBD675C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1458" y="1825625"/>
            <a:ext cx="5069084" cy="4351338"/>
          </a:xfrm>
          <a:prstGeom prst="rect">
            <a:avLst/>
          </a:prstGeom>
          <a:noFill/>
          <a:ln>
            <a:noFill/>
          </a:ln>
        </p:spPr>
      </p:pic>
      <p:pic>
        <p:nvPicPr>
          <p:cNvPr id="5" name="Afbeelding 4">
            <a:extLst>
              <a:ext uri="{FF2B5EF4-FFF2-40B4-BE49-F238E27FC236}">
                <a16:creationId xmlns:a16="http://schemas.microsoft.com/office/drawing/2014/main" id="{C556AC1A-DB55-14E7-4550-9224D1D2F5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3771" y="1524000"/>
            <a:ext cx="7285310" cy="4868849"/>
          </a:xfrm>
          <a:prstGeom prst="rect">
            <a:avLst/>
          </a:prstGeom>
          <a:noFill/>
          <a:ln>
            <a:noFill/>
          </a:ln>
        </p:spPr>
      </p:pic>
    </p:spTree>
    <p:extLst>
      <p:ext uri="{BB962C8B-B14F-4D97-AF65-F5344CB8AC3E}">
        <p14:creationId xmlns:p14="http://schemas.microsoft.com/office/powerpoint/2010/main" val="301015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1">
            <a:extLst>
              <a:ext uri="{FF2B5EF4-FFF2-40B4-BE49-F238E27FC236}">
                <a16:creationId xmlns:a16="http://schemas.microsoft.com/office/drawing/2014/main" id="{AC7CCCE5-A765-532B-258D-60B333D568F9}"/>
              </a:ext>
            </a:extLst>
          </p:cNvPr>
          <p:cNvSpPr>
            <a:spLocks noChangeArrowheads="1"/>
          </p:cNvSpPr>
          <p:nvPr/>
        </p:nvSpPr>
        <p:spPr bwMode="auto">
          <a:xfrm>
            <a:off x="1371597" y="348865"/>
            <a:ext cx="10044023" cy="87772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nl-BE" sz="2800" b="0" i="0" u="none" strike="noStrike" kern="1200" cap="none" normalizeH="0" baseline="0" dirty="0">
                <a:ln>
                  <a:noFill/>
                </a:ln>
                <a:solidFill>
                  <a:srgbClr val="FFFFFF"/>
                </a:solidFill>
                <a:effectLst/>
                <a:latin typeface="+mj-lt"/>
                <a:ea typeface="+mj-ea"/>
                <a:cs typeface="+mj-cs"/>
              </a:rPr>
              <a:t>    Belgian targets for reducing poverty and social exclusion </a:t>
            </a:r>
          </a:p>
        </p:txBody>
      </p:sp>
      <p:graphicFrame>
        <p:nvGraphicFramePr>
          <p:cNvPr id="4" name="Tijdelijke aanduiding voor inhoud 3">
            <a:extLst>
              <a:ext uri="{FF2B5EF4-FFF2-40B4-BE49-F238E27FC236}">
                <a16:creationId xmlns:a16="http://schemas.microsoft.com/office/drawing/2014/main" id="{67DC21D5-40FD-CCD3-E87A-D7947FC9E635}"/>
              </a:ext>
            </a:extLst>
          </p:cNvPr>
          <p:cNvGraphicFramePr>
            <a:graphicFrameLocks noGrp="1"/>
          </p:cNvGraphicFramePr>
          <p:nvPr>
            <p:ph idx="1"/>
            <p:extLst>
              <p:ext uri="{D42A27DB-BD31-4B8C-83A1-F6EECF244321}">
                <p14:modId xmlns:p14="http://schemas.microsoft.com/office/powerpoint/2010/main" val="2612987991"/>
              </p:ext>
            </p:extLst>
          </p:nvPr>
        </p:nvGraphicFramePr>
        <p:xfrm>
          <a:off x="1550105" y="2112579"/>
          <a:ext cx="9115733" cy="4192806"/>
        </p:xfrm>
        <a:graphic>
          <a:graphicData uri="http://schemas.openxmlformats.org/drawingml/2006/table">
            <a:tbl>
              <a:tblPr firstRow="1" firstCol="1" bandRow="1">
                <a:tableStyleId>{5C22544A-7EE6-4342-B048-85BDC9FD1C3A}</a:tableStyleId>
              </a:tblPr>
              <a:tblGrid>
                <a:gridCol w="4296323">
                  <a:extLst>
                    <a:ext uri="{9D8B030D-6E8A-4147-A177-3AD203B41FA5}">
                      <a16:colId xmlns:a16="http://schemas.microsoft.com/office/drawing/2014/main" val="3127060189"/>
                    </a:ext>
                  </a:extLst>
                </a:gridCol>
                <a:gridCol w="2297288">
                  <a:extLst>
                    <a:ext uri="{9D8B030D-6E8A-4147-A177-3AD203B41FA5}">
                      <a16:colId xmlns:a16="http://schemas.microsoft.com/office/drawing/2014/main" val="2707769023"/>
                    </a:ext>
                  </a:extLst>
                </a:gridCol>
                <a:gridCol w="2522122">
                  <a:extLst>
                    <a:ext uri="{9D8B030D-6E8A-4147-A177-3AD203B41FA5}">
                      <a16:colId xmlns:a16="http://schemas.microsoft.com/office/drawing/2014/main" val="1576339833"/>
                    </a:ext>
                  </a:extLst>
                </a:gridCol>
              </a:tblGrid>
              <a:tr h="608511">
                <a:tc>
                  <a:txBody>
                    <a:bodyPr/>
                    <a:lstStyle/>
                    <a:p>
                      <a:pPr fontAlgn="base">
                        <a:lnSpc>
                          <a:spcPct val="107000"/>
                        </a:lnSpc>
                        <a:spcAft>
                          <a:spcPts val="800"/>
                        </a:spcAft>
                      </a:pPr>
                      <a:r>
                        <a:rPr lang="en-US" sz="18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800">
                          <a:effectLst/>
                        </a:rPr>
                        <a:t>Base value and year</a:t>
                      </a:r>
                      <a:r>
                        <a:rPr lang="nl-BE" sz="18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US" sz="1800">
                          <a:effectLst/>
                        </a:rPr>
                        <a:t>Value or change set for 2030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12221229"/>
                  </a:ext>
                </a:extLst>
              </a:tr>
              <a:tr h="1339596">
                <a:tc>
                  <a:txBody>
                    <a:bodyPr/>
                    <a:lstStyle/>
                    <a:p>
                      <a:pPr fontAlgn="base">
                        <a:lnSpc>
                          <a:spcPct val="107000"/>
                        </a:lnSpc>
                        <a:spcAft>
                          <a:spcPts val="800"/>
                        </a:spcAft>
                      </a:pPr>
                      <a:r>
                        <a:rPr lang="en-US" sz="1800">
                          <a:effectLst/>
                        </a:rPr>
                        <a:t>Employment rate</a:t>
                      </a:r>
                      <a:r>
                        <a:rPr lang="nl-BE" sz="18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800">
                          <a:effectLst/>
                        </a:rPr>
                        <a:t>70.5%</a:t>
                      </a:r>
                      <a:r>
                        <a:rPr lang="nl-BE" sz="1800">
                          <a:effectLst/>
                        </a:rPr>
                        <a:t> </a:t>
                      </a:r>
                      <a:endParaRPr lang="nl-BE" sz="2100">
                        <a:effectLst/>
                      </a:endParaRPr>
                    </a:p>
                    <a:p>
                      <a:pPr algn="ctr" fontAlgn="base">
                        <a:lnSpc>
                          <a:spcPct val="107000"/>
                        </a:lnSpc>
                        <a:spcAft>
                          <a:spcPts val="800"/>
                        </a:spcAft>
                      </a:pPr>
                      <a:r>
                        <a:rPr lang="en-US" sz="1800">
                          <a:effectLst/>
                        </a:rPr>
                        <a:t>(2019)</a:t>
                      </a:r>
                      <a:r>
                        <a:rPr lang="nl-BE" sz="1800">
                          <a:effectLst/>
                        </a:rPr>
                        <a:t> </a:t>
                      </a:r>
                      <a:br>
                        <a:rPr lang="nl-BE" sz="1800">
                          <a:effectLst/>
                        </a:rPr>
                      </a:br>
                      <a:r>
                        <a:rPr lang="nl-BE" sz="2100">
                          <a:effectLst/>
                        </a:rPr>
                        <a:t> </a:t>
                      </a:r>
                      <a:br>
                        <a:rPr lang="nl-BE" sz="2100">
                          <a:effectLst/>
                        </a:rPr>
                      </a:br>
                      <a:r>
                        <a:rPr lang="nl-BE" sz="18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800">
                          <a:effectLst/>
                        </a:rPr>
                        <a:t>&gt;80.0%</a:t>
                      </a:r>
                      <a:r>
                        <a:rPr lang="nl-BE" sz="18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06725287"/>
                  </a:ext>
                </a:extLst>
              </a:tr>
              <a:tr h="1339596">
                <a:tc>
                  <a:txBody>
                    <a:bodyPr/>
                    <a:lstStyle/>
                    <a:p>
                      <a:pPr fontAlgn="base">
                        <a:lnSpc>
                          <a:spcPct val="107000"/>
                        </a:lnSpc>
                        <a:spcAft>
                          <a:spcPts val="800"/>
                        </a:spcAft>
                      </a:pPr>
                      <a:r>
                        <a:rPr lang="en-US" sz="1800">
                          <a:effectLst/>
                        </a:rPr>
                        <a:t>Adult participation in learning in the past 12 months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800">
                          <a:effectLst/>
                        </a:rPr>
                        <a:t>39.4%</a:t>
                      </a:r>
                      <a:r>
                        <a:rPr lang="nl-BE" sz="1800">
                          <a:effectLst/>
                        </a:rPr>
                        <a:t> </a:t>
                      </a:r>
                      <a:endParaRPr lang="nl-BE" sz="2100">
                        <a:effectLst/>
                      </a:endParaRPr>
                    </a:p>
                    <a:p>
                      <a:pPr algn="ctr" fontAlgn="base">
                        <a:lnSpc>
                          <a:spcPct val="107000"/>
                        </a:lnSpc>
                        <a:spcAft>
                          <a:spcPts val="800"/>
                        </a:spcAft>
                      </a:pPr>
                      <a:r>
                        <a:rPr lang="en-US" sz="1800">
                          <a:effectLst/>
                        </a:rPr>
                        <a:t>(2016)</a:t>
                      </a:r>
                      <a:r>
                        <a:rPr lang="nl-BE" sz="1800">
                          <a:effectLst/>
                        </a:rPr>
                        <a:t> </a:t>
                      </a:r>
                      <a:br>
                        <a:rPr lang="nl-BE" sz="1800">
                          <a:effectLst/>
                        </a:rPr>
                      </a:br>
                      <a:r>
                        <a:rPr lang="nl-BE" sz="2100">
                          <a:effectLst/>
                        </a:rPr>
                        <a:t> </a:t>
                      </a:r>
                      <a:br>
                        <a:rPr lang="nl-BE" sz="2100">
                          <a:effectLst/>
                        </a:rPr>
                      </a:br>
                      <a:r>
                        <a:rPr lang="nl-BE" sz="18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800">
                          <a:effectLst/>
                        </a:rPr>
                        <a:t>&gt;60.9%</a:t>
                      </a:r>
                      <a:r>
                        <a:rPr lang="nl-BE" sz="18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59018665"/>
                  </a:ext>
                </a:extLst>
              </a:tr>
              <a:tr h="905103">
                <a:tc>
                  <a:txBody>
                    <a:bodyPr/>
                    <a:lstStyle/>
                    <a:p>
                      <a:pPr fontAlgn="base">
                        <a:lnSpc>
                          <a:spcPct val="107000"/>
                        </a:lnSpc>
                        <a:spcAft>
                          <a:spcPts val="800"/>
                        </a:spcAft>
                      </a:pPr>
                      <a:r>
                        <a:rPr lang="en-US" sz="1800">
                          <a:effectLst/>
                        </a:rPr>
                        <a:t>People at risk of poverty or social exclusion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800">
                          <a:effectLst/>
                        </a:rPr>
                        <a:t>2,261 thousand</a:t>
                      </a:r>
                      <a:r>
                        <a:rPr lang="nl-BE" sz="1800">
                          <a:effectLst/>
                        </a:rPr>
                        <a:t> </a:t>
                      </a:r>
                      <a:br>
                        <a:rPr lang="nl-BE" sz="1800">
                          <a:effectLst/>
                        </a:rPr>
                      </a:br>
                      <a:r>
                        <a:rPr lang="en-US" sz="1800">
                          <a:effectLst/>
                        </a:rPr>
                        <a:t>(2019)</a:t>
                      </a:r>
                      <a:r>
                        <a:rPr lang="nl-BE" sz="18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800">
                          <a:effectLst/>
                        </a:rPr>
                        <a:t>-279 thousand </a:t>
                      </a:r>
                      <a:r>
                        <a:rPr lang="nl-BE" sz="1800">
                          <a:effectLst/>
                        </a:rPr>
                        <a:t> </a:t>
                      </a:r>
                      <a:br>
                        <a:rPr lang="nl-BE" sz="1800">
                          <a:effectLst/>
                        </a:rPr>
                      </a:br>
                      <a:r>
                        <a:rPr lang="en-US" sz="1800">
                          <a:effectLst/>
                        </a:rPr>
                        <a:t>(among which 93,000 children)</a:t>
                      </a:r>
                      <a:r>
                        <a:rPr lang="nl-BE" sz="18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14520547"/>
                  </a:ext>
                </a:extLst>
              </a:tr>
            </a:tbl>
          </a:graphicData>
        </a:graphic>
      </p:graphicFrame>
    </p:spTree>
    <p:extLst>
      <p:ext uri="{BB962C8B-B14F-4D97-AF65-F5344CB8AC3E}">
        <p14:creationId xmlns:p14="http://schemas.microsoft.com/office/powerpoint/2010/main" val="125829615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1799</TotalTime>
  <Words>1715</Words>
  <Application>Microsoft Office PowerPoint</Application>
  <PresentationFormat>Breedbeeld</PresentationFormat>
  <Paragraphs>203</Paragraphs>
  <Slides>42</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42</vt:i4>
      </vt:variant>
    </vt:vector>
  </HeadingPairs>
  <TitlesOfParts>
    <vt:vector size="49" baseType="lpstr">
      <vt:lpstr>Arial</vt:lpstr>
      <vt:lpstr>Calibri</vt:lpstr>
      <vt:lpstr>Calibri Light</vt:lpstr>
      <vt:lpstr>CIDFont+F3</vt:lpstr>
      <vt:lpstr>Segoe UI</vt:lpstr>
      <vt:lpstr>Times New Roman</vt:lpstr>
      <vt:lpstr>Kantoorthema</vt:lpstr>
      <vt:lpstr>De rechtvaardige transitie, als plicht en noodzaak</vt:lpstr>
      <vt:lpstr>PowerPoint-presentatie</vt:lpstr>
      <vt:lpstr>PowerPoint-presentatie</vt:lpstr>
      <vt:lpstr>Rechtvaardige transitie: HOE?</vt:lpstr>
      <vt:lpstr>PowerPoint-presentatie</vt:lpstr>
      <vt:lpstr>2. Waar staan we?</vt:lpstr>
      <vt:lpstr>De ecologische doelstellingen</vt:lpstr>
      <vt:lpstr>De sociale doelstellingen</vt:lpstr>
      <vt:lpstr>PowerPoint-presentatie</vt:lpstr>
      <vt:lpstr>   Armoederisico, België,  kinderen naar leeftijd </vt:lpstr>
      <vt:lpstr>Sociale en ecologische vervlechtingen</vt:lpstr>
      <vt:lpstr>De verdeling van de voetafdruk, wereldwijd</vt:lpstr>
      <vt:lpstr>De verdeling van voetafdruk, tussen gezinnen</vt:lpstr>
      <vt:lpstr>De verdeling van de klimaatrisico’s</vt:lpstr>
      <vt:lpstr>PowerPoint-presentatie</vt:lpstr>
      <vt:lpstr>De impact van innovatie en exnovatie op de arbeidsmarkt</vt:lpstr>
      <vt:lpstr>PowerPoint-presentatie</vt:lpstr>
      <vt:lpstr>De capaciteit om bij te dragen aan de overgang naar CO2 neutraliteit</vt:lpstr>
      <vt:lpstr>De verdelingseffecten van het klimaatbeleid  -belastingen -subsidies -regulering</vt:lpstr>
      <vt:lpstr>De aanvaardbaarheid van het klimaatbeleid</vt:lpstr>
      <vt:lpstr>PowerPoint-presentatie</vt:lpstr>
      <vt:lpstr> </vt:lpstr>
      <vt:lpstr>De kost van het klimaatbeleid : verdubbeling ( verviervoudiging?) van de investeringsuitgaven bovenop de vergrijzingskost </vt:lpstr>
      <vt:lpstr>PowerPoint-presentatie</vt:lpstr>
      <vt:lpstr>1. Innovatie en exnovatie</vt:lpstr>
      <vt:lpstr>2. Sociaal-ecologisch beleid </vt:lpstr>
      <vt:lpstr>Aandacht voor de sociale aspecten van het klimaatbeleid </vt:lpstr>
      <vt:lpstr>Aandacht voor ecologische aspecten van sociaal beleid </vt:lpstr>
      <vt:lpstr>3. Een adequate bescherming van de slachtoffers van de klimaatverandering en -transitie</vt:lpstr>
      <vt:lpstr>4. De Europese en internationale dimensie van de solidariteit </vt:lpstr>
      <vt:lpstr>Vijf randvoorwaarden</vt:lpstr>
      <vt:lpstr>1. Ontwikkel een gemeenschappelijke visie over de algemene doelstellingen </vt:lpstr>
      <vt:lpstr>2. Maak de welvaartsstaat financieel houdbaar </vt:lpstr>
      <vt:lpstr>3. Coördineer het beleid    -samenwerkingsfederalisme -in de Europese context -wereldwijd -en het belang van lokale sociale actie </vt:lpstr>
      <vt:lpstr>4. Versterk de democratische besluitvorming </vt:lpstr>
      <vt:lpstr>5. Werk aan beleidsvoorbereiding en –evaluatie </vt:lpstr>
      <vt:lpstr>PowerPoint-presentatie</vt:lpstr>
      <vt:lpstr>Beleidsaanbevelingen</vt:lpstr>
      <vt:lpstr>Beleidsaanbevelingen</vt:lpstr>
      <vt:lpstr>Beleidsaanbevelingen</vt:lpstr>
      <vt:lpstr>PowerPoint-presentatie</vt:lpstr>
      <vt:lpstr>Acht fundamentele uitgangspunten en principes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Bea Cantillon</dc:creator>
  <cp:lastModifiedBy>Bea Cantillon</cp:lastModifiedBy>
  <cp:revision>9</cp:revision>
  <dcterms:created xsi:type="dcterms:W3CDTF">2023-06-17T10:30:48Z</dcterms:created>
  <dcterms:modified xsi:type="dcterms:W3CDTF">2024-09-25T08:58:12Z</dcterms:modified>
</cp:coreProperties>
</file>